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6858000" cx="12192000"/>
  <p:notesSz cx="6858000" cy="9144000"/>
  <p:embeddedFontLs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7.xml"/><Relationship Id="rId22" Type="http://schemas.openxmlformats.org/officeDocument/2006/relationships/font" Target="fonts/Lato-italic.fntdata"/><Relationship Id="rId10" Type="http://schemas.openxmlformats.org/officeDocument/2006/relationships/slide" Target="slides/slide6.xml"/><Relationship Id="rId21" Type="http://schemas.openxmlformats.org/officeDocument/2006/relationships/font" Target="fonts/Lato-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4" name="Shape 444"/>
        <p:cNvGrpSpPr/>
        <p:nvPr/>
      </p:nvGrpSpPr>
      <p:grpSpPr>
        <a:xfrm>
          <a:off x="0" y="0"/>
          <a:ext cx="0" cy="0"/>
          <a:chOff x="0" y="0"/>
          <a:chExt cx="0" cy="0"/>
        </a:xfrm>
      </p:grpSpPr>
      <p:sp>
        <p:nvSpPr>
          <p:cNvPr id="445" name="Google Shape;445;g89299ceca6_0_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g89299ceca6_0_4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6" name="Shape 526"/>
        <p:cNvGrpSpPr/>
        <p:nvPr/>
      </p:nvGrpSpPr>
      <p:grpSpPr>
        <a:xfrm>
          <a:off x="0" y="0"/>
          <a:ext cx="0" cy="0"/>
          <a:chOff x="0" y="0"/>
          <a:chExt cx="0" cy="0"/>
        </a:xfrm>
      </p:grpSpPr>
      <p:sp>
        <p:nvSpPr>
          <p:cNvPr id="527" name="Google Shape;52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5" name="Shape 585"/>
        <p:cNvGrpSpPr/>
        <p:nvPr/>
      </p:nvGrpSpPr>
      <p:grpSpPr>
        <a:xfrm>
          <a:off x="0" y="0"/>
          <a:ext cx="0" cy="0"/>
          <a:chOff x="0" y="0"/>
          <a:chExt cx="0" cy="0"/>
        </a:xfrm>
      </p:grpSpPr>
      <p:sp>
        <p:nvSpPr>
          <p:cNvPr id="586" name="Google Shape;586;g89299ceca6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g89299ceca6_0_4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2" name="Shape 622"/>
        <p:cNvGrpSpPr/>
        <p:nvPr/>
      </p:nvGrpSpPr>
      <p:grpSpPr>
        <a:xfrm>
          <a:off x="0" y="0"/>
          <a:ext cx="0" cy="0"/>
          <a:chOff x="0" y="0"/>
          <a:chExt cx="0" cy="0"/>
        </a:xfrm>
      </p:grpSpPr>
      <p:sp>
        <p:nvSpPr>
          <p:cNvPr id="623" name="Google Shape;62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0" name="Shape 690"/>
        <p:cNvGrpSpPr/>
        <p:nvPr/>
      </p:nvGrpSpPr>
      <p:grpSpPr>
        <a:xfrm>
          <a:off x="0" y="0"/>
          <a:ext cx="0" cy="0"/>
          <a:chOff x="0" y="0"/>
          <a:chExt cx="0" cy="0"/>
        </a:xfrm>
      </p:grpSpPr>
      <p:sp>
        <p:nvSpPr>
          <p:cNvPr id="691" name="Google Shape;691;g8a8a20a455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8a8a20a455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7" name="Shape 717"/>
        <p:cNvGrpSpPr/>
        <p:nvPr/>
      </p:nvGrpSpPr>
      <p:grpSpPr>
        <a:xfrm>
          <a:off x="0" y="0"/>
          <a:ext cx="0" cy="0"/>
          <a:chOff x="0" y="0"/>
          <a:chExt cx="0" cy="0"/>
        </a:xfrm>
      </p:grpSpPr>
      <p:sp>
        <p:nvSpPr>
          <p:cNvPr id="718" name="Google Shape;71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
        <p:nvSpPr>
          <p:cNvPr id="719" name="Google Shape;71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89299ceca6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g89299ceca6_0_1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89299ceca6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89299ceca6_0_2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89299ceca6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g89299ceca6_0_3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89299ceca6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000">
                <a:solidFill>
                  <a:schemeClr val="dk1"/>
                </a:solidFill>
              </a:rPr>
              <a:t>- Convolutional layer computes the output of neurons connected to local regions in the input, each one computing a dot product between their weights and the region they are connected to in the input volume. The set of weights which is convolved with the input is called filter or kernel. Every filter is small spatially (width and height), but extends through the full depth of the input volume.</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sz="1000">
                <a:solidFill>
                  <a:schemeClr val="dk1"/>
                </a:solidFill>
              </a:rPr>
              <a:t>- Pooling (subsampling), Thus, reducing the number of parameters and computations required by the network helps in the overfitting control. The pooling layer downsamples the volume spatially, independently in each depth slice of the input volume. Thus, the pool operator resizes the input along width and height, discarding activations.</a:t>
            </a:r>
            <a:endParaRPr sz="1000">
              <a:solidFill>
                <a:schemeClr val="dk1"/>
              </a:solidFill>
            </a:endParaRPr>
          </a:p>
          <a:p>
            <a:pPr indent="0" lvl="0" marL="0" rtl="0" algn="l">
              <a:spcBef>
                <a:spcPts val="0"/>
              </a:spcBef>
              <a:spcAft>
                <a:spcPts val="0"/>
              </a:spcAft>
              <a:buNone/>
            </a:pPr>
            <a:r>
              <a:rPr lang="en-US" sz="1000">
                <a:solidFill>
                  <a:schemeClr val="dk1"/>
                </a:solidFill>
              </a:rPr>
              <a:t>- Fully connected layer, This type of layer is standard in a regular neural network. The last fully-connected layer holds the net output, such as probability distributions over classes.</a:t>
            </a:r>
            <a:endParaRPr/>
          </a:p>
        </p:txBody>
      </p:sp>
      <p:sp>
        <p:nvSpPr>
          <p:cNvPr id="293" name="Google Shape;293;g89299ceca6_0_3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89299ceca6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g89299ceca6_0_2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89299ceca6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g89299ceca6_0_6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eer"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el und vertikaler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kaler Titel u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elfoli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el und Inhal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bschnitts-&#10;überschrift"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Zwei Inhalte"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gleich"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ur Titel"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halt mit Überschrift"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ld mit Überschrift"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0EEF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hyperlink" Target="https://bit.ly/bangkit-paper-review"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hyperlink" Target="https://github.com/BangkitProjectYOG4/Bangkit-Final-Project-IDC" TargetMode="External"/><Relationship Id="rId8"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16.png"/><Relationship Id="rId8"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4.png"/><Relationship Id="rId9" Type="http://schemas.openxmlformats.org/officeDocument/2006/relationships/image" Target="../media/image7.jpg"/><Relationship Id="rId5" Type="http://schemas.openxmlformats.org/officeDocument/2006/relationships/hyperlink" Target="https://www.kaggle.com/vbookshelf/part-1-breast-cancer-analyzer-web-app#What-is-the-potential-of-computational-pathology?" TargetMode="External"/><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hyperlink" Target="http://www.youtube.com/watch?v=MCRtJDDrdc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hyperlink" Target="https://www.kaggle.com/vbookshelf/part-1-breast-cancer-analyzer-web-app#What-is-the-potential-of-computational-pathology?" TargetMode="External"/><Relationship Id="rId6" Type="http://schemas.openxmlformats.org/officeDocument/2006/relationships/image" Target="../media/image3.png"/><Relationship Id="rId7" Type="http://schemas.openxmlformats.org/officeDocument/2006/relationships/hyperlink" Target="http://www.youtube.com/watch?v=gcFnyuc7Bew" TargetMode="External"/><Relationship Id="rId8"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3.png"/><Relationship Id="rId7"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8.png"/><Relationship Id="rId7"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20.png"/><Relationship Id="rId7" Type="http://schemas.openxmlformats.org/officeDocument/2006/relationships/hyperlink" Target="https://bit.ly/bangkit-paper-review"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3"/>
          <p:cNvSpPr txBox="1"/>
          <p:nvPr/>
        </p:nvSpPr>
        <p:spPr>
          <a:xfrm>
            <a:off x="3944891" y="2465265"/>
            <a:ext cx="7278900" cy="10158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i="1" lang="en-US" sz="2900">
                <a:solidFill>
                  <a:schemeClr val="dk1"/>
                </a:solidFill>
                <a:latin typeface="Calibri"/>
                <a:ea typeface="Calibri"/>
                <a:cs typeface="Calibri"/>
                <a:sym typeface="Calibri"/>
              </a:rPr>
              <a:t>CNN Approach for </a:t>
            </a:r>
            <a:endParaRPr b="1" i="1" sz="2900">
              <a:solidFill>
                <a:schemeClr val="dk1"/>
              </a:solidFill>
              <a:latin typeface="Calibri"/>
              <a:ea typeface="Calibri"/>
              <a:cs typeface="Calibri"/>
              <a:sym typeface="Calibri"/>
            </a:endParaRPr>
          </a:p>
          <a:p>
            <a:pPr indent="0" lvl="0" marL="0" marR="0" rtl="0" algn="r">
              <a:spcBef>
                <a:spcPts val="0"/>
              </a:spcBef>
              <a:spcAft>
                <a:spcPts val="0"/>
              </a:spcAft>
              <a:buNone/>
            </a:pPr>
            <a:r>
              <a:rPr b="1" i="1" lang="en-US" sz="2900">
                <a:solidFill>
                  <a:schemeClr val="dk1"/>
                </a:solidFill>
                <a:latin typeface="Calibri"/>
                <a:ea typeface="Calibri"/>
                <a:cs typeface="Calibri"/>
                <a:sym typeface="Calibri"/>
              </a:rPr>
              <a:t>Breast Cancer  Diagnosis in </a:t>
            </a:r>
            <a:endParaRPr b="1" i="1" sz="2900">
              <a:solidFill>
                <a:schemeClr val="dk1"/>
              </a:solidFill>
              <a:latin typeface="Calibri"/>
              <a:ea typeface="Calibri"/>
              <a:cs typeface="Calibri"/>
              <a:sym typeface="Calibri"/>
            </a:endParaRPr>
          </a:p>
          <a:p>
            <a:pPr indent="0" lvl="0" marL="0" marR="0" rtl="0" algn="r">
              <a:spcBef>
                <a:spcPts val="0"/>
              </a:spcBef>
              <a:spcAft>
                <a:spcPts val="0"/>
              </a:spcAft>
              <a:buNone/>
            </a:pPr>
            <a:r>
              <a:rPr b="1" i="1" lang="en-US" sz="2900">
                <a:solidFill>
                  <a:schemeClr val="dk1"/>
                </a:solidFill>
                <a:latin typeface="Calibri"/>
                <a:ea typeface="Calibri"/>
                <a:cs typeface="Calibri"/>
                <a:sym typeface="Calibri"/>
              </a:rPr>
              <a:t>Histopathological Dataset</a:t>
            </a:r>
            <a:endParaRPr b="0" i="0" sz="2900" u="none" cap="none" strike="noStrike">
              <a:solidFill>
                <a:schemeClr val="dk1"/>
              </a:solidFill>
              <a:latin typeface="Calibri"/>
              <a:ea typeface="Calibri"/>
              <a:cs typeface="Calibri"/>
              <a:sym typeface="Calibri"/>
            </a:endParaRPr>
          </a:p>
          <a:p>
            <a:pPr indent="0" lvl="0" marL="0" marR="0" rtl="0" algn="ctr">
              <a:spcBef>
                <a:spcPts val="0"/>
              </a:spcBef>
              <a:spcAft>
                <a:spcPts val="0"/>
              </a:spcAft>
              <a:buNone/>
            </a:pPr>
            <a:r>
              <a:t/>
            </a:r>
            <a:endParaRPr b="0" i="0" sz="2900" u="none" cap="none" strike="noStrike">
              <a:solidFill>
                <a:srgbClr val="FF5969"/>
              </a:solidFill>
              <a:latin typeface="Twentieth Century"/>
              <a:ea typeface="Twentieth Century"/>
              <a:cs typeface="Twentieth Century"/>
              <a:sym typeface="Twentieth Century"/>
            </a:endParaRPr>
          </a:p>
        </p:txBody>
      </p:sp>
      <p:sp>
        <p:nvSpPr>
          <p:cNvPr id="85" name="Google Shape;85;p13"/>
          <p:cNvSpPr txBox="1"/>
          <p:nvPr/>
        </p:nvSpPr>
        <p:spPr>
          <a:xfrm>
            <a:off x="3979551" y="4126219"/>
            <a:ext cx="7209600" cy="12774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SzPts val="1100"/>
              <a:buFont typeface="Arial"/>
              <a:buNone/>
            </a:pPr>
            <a:r>
              <a:rPr b="1" lang="en-US" sz="1600">
                <a:solidFill>
                  <a:srgbClr val="595959"/>
                </a:solidFill>
                <a:latin typeface="Lato"/>
                <a:ea typeface="Lato"/>
                <a:cs typeface="Lato"/>
                <a:sym typeface="Lato"/>
              </a:rPr>
              <a:t>Hansen Idden </a:t>
            </a:r>
            <a:endParaRPr b="1" sz="1600">
              <a:solidFill>
                <a:srgbClr val="595959"/>
              </a:solidFill>
              <a:latin typeface="Lato"/>
              <a:ea typeface="Lato"/>
              <a:cs typeface="Lato"/>
              <a:sym typeface="Lato"/>
            </a:endParaRPr>
          </a:p>
          <a:p>
            <a:pPr indent="0" lvl="0" marL="0" rtl="0" algn="r">
              <a:spcBef>
                <a:spcPts val="0"/>
              </a:spcBef>
              <a:spcAft>
                <a:spcPts val="0"/>
              </a:spcAft>
              <a:buClr>
                <a:schemeClr val="dk1"/>
              </a:buClr>
              <a:buSzPts val="1100"/>
              <a:buFont typeface="Arial"/>
              <a:buNone/>
            </a:pPr>
            <a:r>
              <a:rPr b="1" lang="en-US" sz="1600">
                <a:solidFill>
                  <a:srgbClr val="595959"/>
                </a:solidFill>
                <a:latin typeface="Lato"/>
                <a:ea typeface="Lato"/>
                <a:cs typeface="Lato"/>
                <a:sym typeface="Lato"/>
              </a:rPr>
              <a:t>Nadhifa Sofia</a:t>
            </a:r>
            <a:endParaRPr b="1" sz="1600">
              <a:solidFill>
                <a:srgbClr val="595959"/>
              </a:solidFill>
              <a:latin typeface="Lato"/>
              <a:ea typeface="Lato"/>
              <a:cs typeface="Lato"/>
              <a:sym typeface="Lato"/>
            </a:endParaRPr>
          </a:p>
          <a:p>
            <a:pPr indent="0" lvl="0" marL="0" rtl="0" algn="r">
              <a:spcBef>
                <a:spcPts val="0"/>
              </a:spcBef>
              <a:spcAft>
                <a:spcPts val="0"/>
              </a:spcAft>
              <a:buClr>
                <a:schemeClr val="dk1"/>
              </a:buClr>
              <a:buSzPts val="1100"/>
              <a:buFont typeface="Arial"/>
              <a:buNone/>
            </a:pPr>
            <a:r>
              <a:rPr b="1" lang="en-US" sz="1600">
                <a:solidFill>
                  <a:srgbClr val="595959"/>
                </a:solidFill>
                <a:latin typeface="Lato"/>
                <a:ea typeface="Lato"/>
                <a:cs typeface="Lato"/>
                <a:sym typeface="Lato"/>
              </a:rPr>
              <a:t>Reza Anugrah Prakasa</a:t>
            </a:r>
            <a:endParaRPr b="1" sz="1600">
              <a:solidFill>
                <a:srgbClr val="595959"/>
              </a:solidFill>
              <a:latin typeface="Lato"/>
              <a:ea typeface="Lato"/>
              <a:cs typeface="Lato"/>
              <a:sym typeface="Lato"/>
            </a:endParaRPr>
          </a:p>
          <a:p>
            <a:pPr indent="0" lvl="0" marL="0" marR="0" rtl="0" algn="r">
              <a:spcBef>
                <a:spcPts val="0"/>
              </a:spcBef>
              <a:spcAft>
                <a:spcPts val="0"/>
              </a:spcAft>
              <a:buNone/>
            </a:pPr>
            <a:r>
              <a:t/>
            </a:r>
            <a:endParaRPr b="1" sz="1800">
              <a:solidFill>
                <a:schemeClr val="dk1"/>
              </a:solidFill>
              <a:latin typeface="Calibri"/>
              <a:ea typeface="Calibri"/>
              <a:cs typeface="Calibri"/>
              <a:sym typeface="Calibri"/>
            </a:endParaRPr>
          </a:p>
        </p:txBody>
      </p:sp>
      <p:sp>
        <p:nvSpPr>
          <p:cNvPr id="86" name="Google Shape;86;p13"/>
          <p:cNvSpPr txBox="1"/>
          <p:nvPr/>
        </p:nvSpPr>
        <p:spPr>
          <a:xfrm>
            <a:off x="3640102" y="3481076"/>
            <a:ext cx="7278900" cy="646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t/>
            </a:r>
            <a:endParaRPr b="0" i="0" sz="2800" u="none" cap="none" strike="noStrike">
              <a:solidFill>
                <a:srgbClr val="5D7373"/>
              </a:solidFill>
              <a:latin typeface="Twentieth Century"/>
              <a:ea typeface="Twentieth Century"/>
              <a:cs typeface="Twentieth Century"/>
              <a:sym typeface="Twentieth Century"/>
            </a:endParaRPr>
          </a:p>
        </p:txBody>
      </p:sp>
      <p:grpSp>
        <p:nvGrpSpPr>
          <p:cNvPr id="87" name="Google Shape;87;p13"/>
          <p:cNvGrpSpPr/>
          <p:nvPr/>
        </p:nvGrpSpPr>
        <p:grpSpPr>
          <a:xfrm>
            <a:off x="-9302800" y="0"/>
            <a:ext cx="12482921" cy="6858000"/>
            <a:chOff x="-290920" y="0"/>
            <a:chExt cx="12482921" cy="6858000"/>
          </a:xfrm>
        </p:grpSpPr>
        <p:sp>
          <p:nvSpPr>
            <p:cNvPr id="88" name="Google Shape;88;p13"/>
            <p:cNvSpPr/>
            <p:nvPr/>
          </p:nvSpPr>
          <p:spPr>
            <a:xfrm>
              <a:off x="-290920" y="0"/>
              <a:ext cx="1248292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9" name="Google Shape;89;p13"/>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0" name="Google Shape;90;p13"/>
            <p:cNvSpPr txBox="1"/>
            <p:nvPr/>
          </p:nvSpPr>
          <p:spPr>
            <a:xfrm rot="-5400000">
              <a:off x="10872792" y="3287066"/>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0EEF0"/>
                  </a:solidFill>
                  <a:latin typeface="Twentieth Century"/>
                  <a:ea typeface="Twentieth Century"/>
                  <a:cs typeface="Twentieth Century"/>
                  <a:sym typeface="Twentieth Century"/>
                </a:rPr>
                <a:t>background</a:t>
              </a:r>
              <a:endParaRPr/>
            </a:p>
          </p:txBody>
        </p:sp>
        <p:pic>
          <p:nvPicPr>
            <p:cNvPr id="91" name="Google Shape;91;p13"/>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92" name="Google Shape;92;p13"/>
          <p:cNvGrpSpPr/>
          <p:nvPr/>
        </p:nvGrpSpPr>
        <p:grpSpPr>
          <a:xfrm>
            <a:off x="-8798784" y="0"/>
            <a:ext cx="11447501" cy="6858000"/>
            <a:chOff x="213096" y="0"/>
            <a:chExt cx="11447501" cy="6858000"/>
          </a:xfrm>
        </p:grpSpPr>
        <p:sp>
          <p:nvSpPr>
            <p:cNvPr id="93" name="Google Shape;93;p13"/>
            <p:cNvSpPr/>
            <p:nvPr/>
          </p:nvSpPr>
          <p:spPr>
            <a:xfrm>
              <a:off x="213096" y="0"/>
              <a:ext cx="1144750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4" name="Google Shape;94;p13"/>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5" name="Google Shape;95;p13"/>
            <p:cNvSpPr txBox="1"/>
            <p:nvPr/>
          </p:nvSpPr>
          <p:spPr>
            <a:xfrm rot="-5400000">
              <a:off x="10341391" y="3198167"/>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96" name="Google Shape;96;p13"/>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97" name="Google Shape;97;p13"/>
          <p:cNvGrpSpPr/>
          <p:nvPr/>
        </p:nvGrpSpPr>
        <p:grpSpPr>
          <a:xfrm>
            <a:off x="-7847639" y="0"/>
            <a:ext cx="9961092" cy="6858000"/>
            <a:chOff x="491575" y="0"/>
            <a:chExt cx="9961092" cy="6858000"/>
          </a:xfrm>
        </p:grpSpPr>
        <p:sp>
          <p:nvSpPr>
            <p:cNvPr id="98" name="Google Shape;98;p13"/>
            <p:cNvSpPr/>
            <p:nvPr/>
          </p:nvSpPr>
          <p:spPr>
            <a:xfrm>
              <a:off x="491575" y="0"/>
              <a:ext cx="9961092"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9" name="Google Shape;99;p13"/>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0" name="Google Shape;100;p13"/>
            <p:cNvSpPr txBox="1"/>
            <p:nvPr/>
          </p:nvSpPr>
          <p:spPr>
            <a:xfrm rot="-5400000">
              <a:off x="9117130" y="3281944"/>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101" name="Google Shape;101;p13"/>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102" name="Google Shape;102;p13"/>
          <p:cNvGrpSpPr/>
          <p:nvPr/>
        </p:nvGrpSpPr>
        <p:grpSpPr>
          <a:xfrm>
            <a:off x="-7985197" y="0"/>
            <a:ext cx="9574094" cy="6858000"/>
            <a:chOff x="491575" y="0"/>
            <a:chExt cx="9574094" cy="6858000"/>
          </a:xfrm>
        </p:grpSpPr>
        <p:sp>
          <p:nvSpPr>
            <p:cNvPr id="103" name="Google Shape;103;p13"/>
            <p:cNvSpPr/>
            <p:nvPr/>
          </p:nvSpPr>
          <p:spPr>
            <a:xfrm>
              <a:off x="491575" y="0"/>
              <a:ext cx="9574094"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4" name="Google Shape;104;p13"/>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5" name="Google Shape;105;p13"/>
            <p:cNvSpPr txBox="1"/>
            <p:nvPr/>
          </p:nvSpPr>
          <p:spPr>
            <a:xfrm rot="-5400000">
              <a:off x="8746453" y="3281943"/>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106" name="Google Shape;106;p13"/>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107" name="Google Shape;107;p13"/>
          <p:cNvSpPr/>
          <p:nvPr/>
        </p:nvSpPr>
        <p:spPr>
          <a:xfrm>
            <a:off x="-7962177" y="-1"/>
            <a:ext cx="5781368"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108" name="Google Shape;108;p13"/>
          <p:cNvGrpSpPr/>
          <p:nvPr/>
        </p:nvGrpSpPr>
        <p:grpSpPr>
          <a:xfrm>
            <a:off x="-7638543" y="-1"/>
            <a:ext cx="8692331" cy="6858000"/>
            <a:chOff x="718505" y="-1"/>
            <a:chExt cx="8692331" cy="6858000"/>
          </a:xfrm>
        </p:grpSpPr>
        <p:sp>
          <p:nvSpPr>
            <p:cNvPr id="109" name="Google Shape;109;p13"/>
            <p:cNvSpPr/>
            <p:nvPr/>
          </p:nvSpPr>
          <p:spPr>
            <a:xfrm>
              <a:off x="718505" y="-1"/>
              <a:ext cx="869233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0" name="Google Shape;110;p13"/>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1" name="Google Shape;111;p13"/>
            <p:cNvSpPr txBox="1"/>
            <p:nvPr/>
          </p:nvSpPr>
          <p:spPr>
            <a:xfrm rot="-5400000">
              <a:off x="8091629" y="3281942"/>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112" name="Google Shape;112;p13"/>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113" name="Google Shape;113;p13"/>
          <p:cNvSpPr/>
          <p:nvPr/>
        </p:nvSpPr>
        <p:spPr>
          <a:xfrm>
            <a:off x="-3389745" y="0"/>
            <a:ext cx="15581745" cy="249381"/>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114" name="Google Shape;114;p13"/>
          <p:cNvPicPr preferRelativeResize="0"/>
          <p:nvPr/>
        </p:nvPicPr>
        <p:blipFill>
          <a:blip r:embed="rId4">
            <a:alphaModFix/>
          </a:blip>
          <a:stretch>
            <a:fillRect/>
          </a:stretch>
        </p:blipFill>
        <p:spPr>
          <a:xfrm>
            <a:off x="8926250" y="537550"/>
            <a:ext cx="2181076" cy="510971"/>
          </a:xfrm>
          <a:prstGeom prst="rect">
            <a:avLst/>
          </a:prstGeom>
          <a:noFill/>
          <a:ln>
            <a:noFill/>
          </a:ln>
        </p:spPr>
      </p:pic>
      <p:pic>
        <p:nvPicPr>
          <p:cNvPr id="115" name="Google Shape;115;p13"/>
          <p:cNvPicPr preferRelativeResize="0"/>
          <p:nvPr/>
        </p:nvPicPr>
        <p:blipFill>
          <a:blip r:embed="rId5">
            <a:alphaModFix/>
          </a:blip>
          <a:stretch>
            <a:fillRect/>
          </a:stretch>
        </p:blipFill>
        <p:spPr>
          <a:xfrm>
            <a:off x="4378500" y="2459275"/>
            <a:ext cx="2229700" cy="2434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7" name="Shape 447"/>
        <p:cNvGrpSpPr/>
        <p:nvPr/>
      </p:nvGrpSpPr>
      <p:grpSpPr>
        <a:xfrm>
          <a:off x="0" y="0"/>
          <a:ext cx="0" cy="0"/>
          <a:chOff x="0" y="0"/>
          <a:chExt cx="0" cy="0"/>
        </a:xfrm>
      </p:grpSpPr>
      <p:grpSp>
        <p:nvGrpSpPr>
          <p:cNvPr id="448" name="Google Shape;448;p22"/>
          <p:cNvGrpSpPr/>
          <p:nvPr/>
        </p:nvGrpSpPr>
        <p:grpSpPr>
          <a:xfrm>
            <a:off x="-290920" y="0"/>
            <a:ext cx="12483000" cy="6858000"/>
            <a:chOff x="-290920" y="0"/>
            <a:chExt cx="12483000" cy="6858000"/>
          </a:xfrm>
        </p:grpSpPr>
        <p:sp>
          <p:nvSpPr>
            <p:cNvPr id="449" name="Google Shape;449;p22"/>
            <p:cNvSpPr/>
            <p:nvPr/>
          </p:nvSpPr>
          <p:spPr>
            <a:xfrm>
              <a:off x="-290920" y="0"/>
              <a:ext cx="124830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0" name="Google Shape;450;p22"/>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1" name="Google Shape;451;p22"/>
            <p:cNvSpPr txBox="1"/>
            <p:nvPr/>
          </p:nvSpPr>
          <p:spPr>
            <a:xfrm rot="-5400000">
              <a:off x="10872852" y="32870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452" name="Google Shape;452;p22"/>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453" name="Google Shape;453;p22"/>
          <p:cNvGrpSpPr/>
          <p:nvPr/>
        </p:nvGrpSpPr>
        <p:grpSpPr>
          <a:xfrm>
            <a:off x="226788" y="-2"/>
            <a:ext cx="11487414" cy="6858000"/>
            <a:chOff x="213096" y="0"/>
            <a:chExt cx="11487414" cy="6858000"/>
          </a:xfrm>
        </p:grpSpPr>
        <p:sp>
          <p:nvSpPr>
            <p:cNvPr id="454" name="Google Shape;454;p22"/>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5" name="Google Shape;455;p22"/>
            <p:cNvSpPr/>
            <p:nvPr/>
          </p:nvSpPr>
          <p:spPr>
            <a:xfrm>
              <a:off x="1053211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6" name="Google Shape;456;p22"/>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results</a:t>
              </a:r>
              <a:endParaRPr/>
            </a:p>
          </p:txBody>
        </p:sp>
        <p:pic>
          <p:nvPicPr>
            <p:cNvPr id="457" name="Google Shape;457;p22"/>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458" name="Google Shape;458;p22"/>
          <p:cNvGrpSpPr/>
          <p:nvPr/>
        </p:nvGrpSpPr>
        <p:grpSpPr>
          <a:xfrm>
            <a:off x="-7847639" y="0"/>
            <a:ext cx="9961200" cy="6858000"/>
            <a:chOff x="491575" y="0"/>
            <a:chExt cx="9961200" cy="6858000"/>
          </a:xfrm>
        </p:grpSpPr>
        <p:sp>
          <p:nvSpPr>
            <p:cNvPr id="459" name="Google Shape;459;p22"/>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0" name="Google Shape;460;p22"/>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1" name="Google Shape;461;p22"/>
            <p:cNvSpPr txBox="1"/>
            <p:nvPr/>
          </p:nvSpPr>
          <p:spPr>
            <a:xfrm rot="-5400000">
              <a:off x="9117190"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462" name="Google Shape;462;p22"/>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463" name="Google Shape;463;p22"/>
          <p:cNvGrpSpPr/>
          <p:nvPr/>
        </p:nvGrpSpPr>
        <p:grpSpPr>
          <a:xfrm>
            <a:off x="-7985197" y="0"/>
            <a:ext cx="9574200" cy="6858000"/>
            <a:chOff x="491575" y="0"/>
            <a:chExt cx="9574200" cy="6858000"/>
          </a:xfrm>
        </p:grpSpPr>
        <p:sp>
          <p:nvSpPr>
            <p:cNvPr id="464" name="Google Shape;464;p22"/>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5" name="Google Shape;465;p22"/>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6" name="Google Shape;466;p22"/>
            <p:cNvSpPr txBox="1"/>
            <p:nvPr/>
          </p:nvSpPr>
          <p:spPr>
            <a:xfrm rot="-5400000">
              <a:off x="8746513"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467" name="Google Shape;467;p22"/>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468" name="Google Shape;468;p22"/>
          <p:cNvSpPr/>
          <p:nvPr/>
        </p:nvSpPr>
        <p:spPr>
          <a:xfrm>
            <a:off x="-7962177" y="-1"/>
            <a:ext cx="57813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469" name="Google Shape;469;p22"/>
          <p:cNvGrpSpPr/>
          <p:nvPr/>
        </p:nvGrpSpPr>
        <p:grpSpPr>
          <a:xfrm>
            <a:off x="-7638543" y="-1"/>
            <a:ext cx="8692331" cy="6858000"/>
            <a:chOff x="718505" y="-1"/>
            <a:chExt cx="8692331" cy="6858000"/>
          </a:xfrm>
        </p:grpSpPr>
        <p:sp>
          <p:nvSpPr>
            <p:cNvPr id="470" name="Google Shape;470;p22"/>
            <p:cNvSpPr/>
            <p:nvPr/>
          </p:nvSpPr>
          <p:spPr>
            <a:xfrm>
              <a:off x="718505" y="-1"/>
              <a:ext cx="8692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71" name="Google Shape;471;p22"/>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72" name="Google Shape;472;p22"/>
            <p:cNvSpPr txBox="1"/>
            <p:nvPr/>
          </p:nvSpPr>
          <p:spPr>
            <a:xfrm rot="-5400000">
              <a:off x="8091690"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473" name="Google Shape;473;p22"/>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474" name="Google Shape;474;p22"/>
          <p:cNvSpPr/>
          <p:nvPr/>
        </p:nvSpPr>
        <p:spPr>
          <a:xfrm>
            <a:off x="-3389745" y="0"/>
            <a:ext cx="15581700" cy="249300"/>
          </a:xfrm>
          <a:prstGeom prst="rect">
            <a:avLst/>
          </a:prstGeom>
          <a:solidFill>
            <a:srgbClr val="FF5969"/>
          </a:solidFill>
          <a:ln cap="flat" cmpd="sng" w="12700">
            <a:solidFill>
              <a:srgbClr val="FF596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475" name="Google Shape;475;p22"/>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476" name="Google Shape;476;p22"/>
          <p:cNvPicPr preferRelativeResize="0"/>
          <p:nvPr/>
        </p:nvPicPr>
        <p:blipFill>
          <a:blip r:embed="rId4">
            <a:alphaModFix/>
          </a:blip>
          <a:stretch>
            <a:fillRect/>
          </a:stretch>
        </p:blipFill>
        <p:spPr>
          <a:xfrm>
            <a:off x="8926250" y="537550"/>
            <a:ext cx="2181076" cy="510971"/>
          </a:xfrm>
          <a:prstGeom prst="rect">
            <a:avLst/>
          </a:prstGeom>
          <a:noFill/>
          <a:ln>
            <a:noFill/>
          </a:ln>
        </p:spPr>
      </p:pic>
      <p:sp>
        <p:nvSpPr>
          <p:cNvPr id="477" name="Google Shape;477;p22"/>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478" name="Google Shape;478;p22"/>
          <p:cNvPicPr preferRelativeResize="0"/>
          <p:nvPr/>
        </p:nvPicPr>
        <p:blipFill>
          <a:blip r:embed="rId4">
            <a:alphaModFix/>
          </a:blip>
          <a:stretch>
            <a:fillRect/>
          </a:stretch>
        </p:blipFill>
        <p:spPr>
          <a:xfrm>
            <a:off x="8926250" y="537550"/>
            <a:ext cx="2181076" cy="510971"/>
          </a:xfrm>
          <a:prstGeom prst="rect">
            <a:avLst/>
          </a:prstGeom>
          <a:noFill/>
          <a:ln>
            <a:noFill/>
          </a:ln>
        </p:spPr>
      </p:pic>
      <p:pic>
        <p:nvPicPr>
          <p:cNvPr id="479" name="Google Shape;479;p22"/>
          <p:cNvPicPr preferRelativeResize="0"/>
          <p:nvPr/>
        </p:nvPicPr>
        <p:blipFill>
          <a:blip r:embed="rId5">
            <a:alphaModFix/>
          </a:blip>
          <a:stretch>
            <a:fillRect/>
          </a:stretch>
        </p:blipFill>
        <p:spPr>
          <a:xfrm>
            <a:off x="8377751" y="477975"/>
            <a:ext cx="467888" cy="510975"/>
          </a:xfrm>
          <a:prstGeom prst="rect">
            <a:avLst/>
          </a:prstGeom>
          <a:noFill/>
          <a:ln>
            <a:noFill/>
          </a:ln>
        </p:spPr>
      </p:pic>
      <p:grpSp>
        <p:nvGrpSpPr>
          <p:cNvPr id="480" name="Google Shape;480;p22"/>
          <p:cNvGrpSpPr/>
          <p:nvPr/>
        </p:nvGrpSpPr>
        <p:grpSpPr>
          <a:xfrm>
            <a:off x="2580787" y="3580049"/>
            <a:ext cx="4327112" cy="928951"/>
            <a:chOff x="764723" y="2142401"/>
            <a:chExt cx="4200264" cy="928951"/>
          </a:xfrm>
        </p:grpSpPr>
        <p:sp>
          <p:nvSpPr>
            <p:cNvPr id="481" name="Google Shape;481;p22"/>
            <p:cNvSpPr/>
            <p:nvPr/>
          </p:nvSpPr>
          <p:spPr>
            <a:xfrm>
              <a:off x="764723" y="2277144"/>
              <a:ext cx="662100" cy="662100"/>
            </a:xfrm>
            <a:prstGeom prst="ellipse">
              <a:avLst/>
            </a:prstGeom>
            <a:solidFill>
              <a:srgbClr val="52CB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82" name="Google Shape;482;p22"/>
            <p:cNvPicPr preferRelativeResize="0"/>
            <p:nvPr/>
          </p:nvPicPr>
          <p:blipFill rotWithShape="1">
            <a:blip r:embed="rId6">
              <a:alphaModFix/>
            </a:blip>
            <a:srcRect b="0" l="0" r="0" t="0"/>
            <a:stretch/>
          </p:blipFill>
          <p:spPr>
            <a:xfrm>
              <a:off x="896554" y="2408975"/>
              <a:ext cx="398394" cy="398394"/>
            </a:xfrm>
            <a:prstGeom prst="rect">
              <a:avLst/>
            </a:prstGeom>
            <a:noFill/>
            <a:ln>
              <a:noFill/>
            </a:ln>
          </p:spPr>
        </p:pic>
        <p:sp>
          <p:nvSpPr>
            <p:cNvPr id="483" name="Google Shape;483;p22"/>
            <p:cNvSpPr txBox="1"/>
            <p:nvPr/>
          </p:nvSpPr>
          <p:spPr>
            <a:xfrm>
              <a:off x="1435191" y="2142401"/>
              <a:ext cx="25266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Dabeer et al., (2020)</a:t>
              </a:r>
              <a:endParaRPr b="1"/>
            </a:p>
          </p:txBody>
        </p:sp>
        <p:sp>
          <p:nvSpPr>
            <p:cNvPr id="484" name="Google Shape;484;p22"/>
            <p:cNvSpPr txBox="1"/>
            <p:nvPr/>
          </p:nvSpPr>
          <p:spPr>
            <a:xfrm>
              <a:off x="1435187" y="2425152"/>
              <a:ext cx="35298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a:solidFill>
                    <a:schemeClr val="dk1"/>
                  </a:solidFill>
                  <a:latin typeface="Twentieth Century"/>
                  <a:ea typeface="Twentieth Century"/>
                  <a:cs typeface="Twentieth Century"/>
                  <a:sym typeface="Twentieth Century"/>
                </a:rPr>
                <a:t>Cancer diagnosis in histopathological image: CNN based approach</a:t>
              </a:r>
              <a:endParaRPr>
                <a:solidFill>
                  <a:schemeClr val="dk1"/>
                </a:solidFill>
                <a:latin typeface="Twentieth Century"/>
                <a:ea typeface="Twentieth Century"/>
                <a:cs typeface="Twentieth Century"/>
                <a:sym typeface="Twentieth Century"/>
              </a:endParaRPr>
            </a:p>
            <a:p>
              <a:pPr indent="0" lvl="0" marL="0" rtl="0" algn="l">
                <a:spcBef>
                  <a:spcPts val="0"/>
                </a:spcBef>
                <a:spcAft>
                  <a:spcPts val="0"/>
                </a:spcAft>
                <a:buSzPts val="1100"/>
                <a:buNone/>
              </a:pPr>
              <a:r>
                <a:rPr lang="en-US">
                  <a:solidFill>
                    <a:schemeClr val="dk1"/>
                  </a:solidFill>
                  <a:latin typeface="Twentieth Century"/>
                  <a:ea typeface="Twentieth Century"/>
                  <a:cs typeface="Twentieth Century"/>
                  <a:sym typeface="Twentieth Century"/>
                </a:rPr>
                <a:t>				</a:t>
              </a:r>
              <a:endParaRPr>
                <a:solidFill>
                  <a:schemeClr val="dk1"/>
                </a:solidFill>
                <a:latin typeface="Twentieth Century"/>
                <a:ea typeface="Twentieth Century"/>
                <a:cs typeface="Twentieth Century"/>
                <a:sym typeface="Twentieth Century"/>
              </a:endParaRPr>
            </a:p>
            <a:p>
              <a:pPr indent="0" lvl="0" marL="0" rtl="0" algn="l">
                <a:spcBef>
                  <a:spcPts val="0"/>
                </a:spcBef>
                <a:spcAft>
                  <a:spcPts val="0"/>
                </a:spcAft>
                <a:buSzPts val="1100"/>
                <a:buNone/>
              </a:pPr>
              <a:r>
                <a:rPr lang="en-US">
                  <a:solidFill>
                    <a:schemeClr val="dk1"/>
                  </a:solidFill>
                  <a:latin typeface="Twentieth Century"/>
                  <a:ea typeface="Twentieth Century"/>
                  <a:cs typeface="Twentieth Century"/>
                  <a:sym typeface="Twentieth Century"/>
                </a:rPr>
                <a:t>			</a:t>
              </a:r>
              <a:endParaRPr>
                <a:solidFill>
                  <a:schemeClr val="dk1"/>
                </a:solidFill>
                <a:latin typeface="Twentieth Century"/>
                <a:ea typeface="Twentieth Century"/>
                <a:cs typeface="Twentieth Century"/>
                <a:sym typeface="Twentieth Century"/>
              </a:endParaRPr>
            </a:p>
            <a:p>
              <a:pPr indent="0" lvl="0" marL="0" rtl="0" algn="l">
                <a:spcBef>
                  <a:spcPts val="0"/>
                </a:spcBef>
                <a:spcAft>
                  <a:spcPts val="0"/>
                </a:spcAft>
                <a:buSzPts val="1100"/>
                <a:buNone/>
              </a:pPr>
              <a:r>
                <a:rPr lang="en-US">
                  <a:solidFill>
                    <a:schemeClr val="dk1"/>
                  </a:solidFill>
                  <a:latin typeface="Twentieth Century"/>
                  <a:ea typeface="Twentieth Century"/>
                  <a:cs typeface="Twentieth Century"/>
                  <a:sym typeface="Twentieth Century"/>
                </a:rPr>
                <a:t>		</a:t>
              </a:r>
              <a:endParaRPr>
                <a:solidFill>
                  <a:schemeClr val="dk1"/>
                </a:solidFill>
                <a:latin typeface="Twentieth Century"/>
                <a:ea typeface="Twentieth Century"/>
                <a:cs typeface="Twentieth Century"/>
                <a:sym typeface="Twentieth Century"/>
              </a:endParaRPr>
            </a:p>
            <a:p>
              <a:pPr indent="0" lvl="0" marL="0" rtl="0" algn="l">
                <a:spcBef>
                  <a:spcPts val="0"/>
                </a:spcBef>
                <a:spcAft>
                  <a:spcPts val="0"/>
                </a:spcAft>
                <a:buSzPts val="1100"/>
                <a:buNone/>
              </a:pPr>
              <a:r>
                <a:t/>
              </a:r>
              <a:endParaRPr>
                <a:latin typeface="Twentieth Century"/>
                <a:ea typeface="Twentieth Century"/>
                <a:cs typeface="Twentieth Century"/>
                <a:sym typeface="Twentieth Century"/>
              </a:endParaRPr>
            </a:p>
            <a:p>
              <a:pPr indent="0" lvl="0" marL="0" rtl="0" algn="l">
                <a:spcBef>
                  <a:spcPts val="0"/>
                </a:spcBef>
                <a:spcAft>
                  <a:spcPts val="0"/>
                </a:spcAft>
                <a:buNone/>
              </a:pPr>
              <a:r>
                <a:t/>
              </a:r>
              <a:endParaRPr>
                <a:latin typeface="Twentieth Century"/>
                <a:ea typeface="Twentieth Century"/>
                <a:cs typeface="Twentieth Century"/>
                <a:sym typeface="Twentieth Century"/>
              </a:endParaRPr>
            </a:p>
          </p:txBody>
        </p:sp>
      </p:grpSp>
      <p:sp>
        <p:nvSpPr>
          <p:cNvPr id="485" name="Google Shape;485;p22"/>
          <p:cNvSpPr txBox="1"/>
          <p:nvPr/>
        </p:nvSpPr>
        <p:spPr>
          <a:xfrm>
            <a:off x="3317973" y="1369950"/>
            <a:ext cx="25266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Alzubaidi et al., (2020)</a:t>
            </a:r>
            <a:endParaRPr b="1"/>
          </a:p>
        </p:txBody>
      </p:sp>
      <p:sp>
        <p:nvSpPr>
          <p:cNvPr id="486" name="Google Shape;486;p22"/>
          <p:cNvSpPr txBox="1"/>
          <p:nvPr/>
        </p:nvSpPr>
        <p:spPr>
          <a:xfrm>
            <a:off x="3317975" y="1652700"/>
            <a:ext cx="36756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latin typeface="Twentieth Century"/>
                <a:ea typeface="Twentieth Century"/>
                <a:cs typeface="Twentieth Century"/>
                <a:sym typeface="Twentieth Century"/>
              </a:rPr>
              <a:t>Optimizing the Performance of Breast Cancer Classification by Employing the Same Domain Transfer Learning from Hybrid Deep Convolutional Neural Network Model</a:t>
            </a:r>
            <a:endParaRPr>
              <a:latin typeface="Twentieth Century"/>
              <a:ea typeface="Twentieth Century"/>
              <a:cs typeface="Twentieth Century"/>
              <a:sym typeface="Twentieth Century"/>
            </a:endParaRPr>
          </a:p>
        </p:txBody>
      </p:sp>
      <p:grpSp>
        <p:nvGrpSpPr>
          <p:cNvPr id="487" name="Google Shape;487;p22"/>
          <p:cNvGrpSpPr/>
          <p:nvPr/>
        </p:nvGrpSpPr>
        <p:grpSpPr>
          <a:xfrm>
            <a:off x="5292117" y="5313475"/>
            <a:ext cx="3197077" cy="928947"/>
            <a:chOff x="764723" y="2142401"/>
            <a:chExt cx="3197077" cy="928947"/>
          </a:xfrm>
        </p:grpSpPr>
        <p:sp>
          <p:nvSpPr>
            <p:cNvPr id="488" name="Google Shape;488;p22"/>
            <p:cNvSpPr/>
            <p:nvPr/>
          </p:nvSpPr>
          <p:spPr>
            <a:xfrm>
              <a:off x="764723" y="2277144"/>
              <a:ext cx="662100" cy="662100"/>
            </a:xfrm>
            <a:prstGeom prst="ellipse">
              <a:avLst/>
            </a:prstGeom>
            <a:solidFill>
              <a:srgbClr val="52CB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89" name="Google Shape;489;p22"/>
            <p:cNvPicPr preferRelativeResize="0"/>
            <p:nvPr/>
          </p:nvPicPr>
          <p:blipFill rotWithShape="1">
            <a:blip r:embed="rId6">
              <a:alphaModFix/>
            </a:blip>
            <a:srcRect b="0" l="0" r="0" t="0"/>
            <a:stretch/>
          </p:blipFill>
          <p:spPr>
            <a:xfrm>
              <a:off x="896554" y="2408975"/>
              <a:ext cx="398394" cy="398394"/>
            </a:xfrm>
            <a:prstGeom prst="rect">
              <a:avLst/>
            </a:prstGeom>
            <a:noFill/>
            <a:ln>
              <a:noFill/>
            </a:ln>
          </p:spPr>
        </p:pic>
        <p:sp>
          <p:nvSpPr>
            <p:cNvPr id="490" name="Google Shape;490;p22"/>
            <p:cNvSpPr txBox="1"/>
            <p:nvPr/>
          </p:nvSpPr>
          <p:spPr>
            <a:xfrm>
              <a:off x="1435191" y="2142401"/>
              <a:ext cx="25266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Nrea et al., (2020)</a:t>
              </a:r>
              <a:endParaRPr b="1"/>
            </a:p>
          </p:txBody>
        </p:sp>
        <p:sp>
          <p:nvSpPr>
            <p:cNvPr id="491" name="Google Shape;491;p22"/>
            <p:cNvSpPr txBox="1"/>
            <p:nvPr/>
          </p:nvSpPr>
          <p:spPr>
            <a:xfrm>
              <a:off x="1435200" y="2425148"/>
              <a:ext cx="25266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a:solidFill>
                    <a:schemeClr val="dk1"/>
                  </a:solidFill>
                  <a:latin typeface="Twentieth Century"/>
                  <a:ea typeface="Twentieth Century"/>
                  <a:cs typeface="Twentieth Century"/>
                  <a:sym typeface="Twentieth Century"/>
                </a:rPr>
                <a:t>Breast Cancer Detection Using Convolutional Neural Networks</a:t>
              </a:r>
              <a:endParaRPr>
                <a:latin typeface="Twentieth Century"/>
                <a:ea typeface="Twentieth Century"/>
                <a:cs typeface="Twentieth Century"/>
                <a:sym typeface="Twentieth Century"/>
              </a:endParaRPr>
            </a:p>
          </p:txBody>
        </p:sp>
      </p:grpSp>
      <p:sp>
        <p:nvSpPr>
          <p:cNvPr id="492" name="Google Shape;492;p22"/>
          <p:cNvSpPr txBox="1"/>
          <p:nvPr/>
        </p:nvSpPr>
        <p:spPr>
          <a:xfrm>
            <a:off x="7594355" y="1277114"/>
            <a:ext cx="3576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Papandrianos</a:t>
            </a:r>
            <a:r>
              <a:rPr b="1" lang="en-US" sz="1800">
                <a:solidFill>
                  <a:srgbClr val="3F3F3F"/>
                </a:solidFill>
                <a:latin typeface="Twentieth Century"/>
                <a:ea typeface="Twentieth Century"/>
                <a:cs typeface="Twentieth Century"/>
                <a:sym typeface="Twentieth Century"/>
              </a:rPr>
              <a:t> et al., (2020)</a:t>
            </a:r>
            <a:endParaRPr b="1"/>
          </a:p>
        </p:txBody>
      </p:sp>
      <p:sp>
        <p:nvSpPr>
          <p:cNvPr id="493" name="Google Shape;493;p22"/>
          <p:cNvSpPr txBox="1"/>
          <p:nvPr/>
        </p:nvSpPr>
        <p:spPr>
          <a:xfrm>
            <a:off x="7594350" y="1559850"/>
            <a:ext cx="35769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a:latin typeface="Twentieth Century"/>
                <a:ea typeface="Twentieth Century"/>
                <a:cs typeface="Twentieth Century"/>
                <a:sym typeface="Twentieth Century"/>
              </a:rPr>
              <a:t>A Deep-Learning Approach for Diagnosis of Metastatic Breast Cancer in Bones from Whole-Body Scans</a:t>
            </a:r>
            <a:endParaRPr>
              <a:latin typeface="Twentieth Century"/>
              <a:ea typeface="Twentieth Century"/>
              <a:cs typeface="Twentieth Century"/>
              <a:sym typeface="Twentieth Century"/>
            </a:endParaRPr>
          </a:p>
        </p:txBody>
      </p:sp>
      <p:grpSp>
        <p:nvGrpSpPr>
          <p:cNvPr id="494" name="Google Shape;494;p22"/>
          <p:cNvGrpSpPr/>
          <p:nvPr/>
        </p:nvGrpSpPr>
        <p:grpSpPr>
          <a:xfrm>
            <a:off x="2580787" y="4460724"/>
            <a:ext cx="4327112" cy="928951"/>
            <a:chOff x="764723" y="2142401"/>
            <a:chExt cx="4200264" cy="928951"/>
          </a:xfrm>
        </p:grpSpPr>
        <p:sp>
          <p:nvSpPr>
            <p:cNvPr id="495" name="Google Shape;495;p22"/>
            <p:cNvSpPr/>
            <p:nvPr/>
          </p:nvSpPr>
          <p:spPr>
            <a:xfrm>
              <a:off x="764723" y="2277144"/>
              <a:ext cx="662100" cy="662100"/>
            </a:xfrm>
            <a:prstGeom prst="ellipse">
              <a:avLst/>
            </a:prstGeom>
            <a:solidFill>
              <a:srgbClr val="52CB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496" name="Google Shape;496;p22"/>
            <p:cNvPicPr preferRelativeResize="0"/>
            <p:nvPr/>
          </p:nvPicPr>
          <p:blipFill rotWithShape="1">
            <a:blip r:embed="rId6">
              <a:alphaModFix/>
            </a:blip>
            <a:srcRect b="0" l="0" r="0" t="0"/>
            <a:stretch/>
          </p:blipFill>
          <p:spPr>
            <a:xfrm>
              <a:off x="896554" y="2408975"/>
              <a:ext cx="398394" cy="398394"/>
            </a:xfrm>
            <a:prstGeom prst="rect">
              <a:avLst/>
            </a:prstGeom>
            <a:noFill/>
            <a:ln>
              <a:noFill/>
            </a:ln>
          </p:spPr>
        </p:pic>
        <p:sp>
          <p:nvSpPr>
            <p:cNvPr id="497" name="Google Shape;497;p22"/>
            <p:cNvSpPr txBox="1"/>
            <p:nvPr/>
          </p:nvSpPr>
          <p:spPr>
            <a:xfrm>
              <a:off x="1435191" y="2142401"/>
              <a:ext cx="25266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Gao</a:t>
              </a:r>
              <a:r>
                <a:rPr b="1" lang="en-US" sz="1800">
                  <a:solidFill>
                    <a:srgbClr val="3F3F3F"/>
                  </a:solidFill>
                  <a:latin typeface="Twentieth Century"/>
                  <a:ea typeface="Twentieth Century"/>
                  <a:cs typeface="Twentieth Century"/>
                  <a:sym typeface="Twentieth Century"/>
                </a:rPr>
                <a:t> et al., (2020)</a:t>
              </a:r>
              <a:endParaRPr b="1"/>
            </a:p>
          </p:txBody>
        </p:sp>
        <p:sp>
          <p:nvSpPr>
            <p:cNvPr id="498" name="Google Shape;498;p22"/>
            <p:cNvSpPr txBox="1"/>
            <p:nvPr/>
          </p:nvSpPr>
          <p:spPr>
            <a:xfrm>
              <a:off x="1435187" y="2425152"/>
              <a:ext cx="35298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latin typeface="Twentieth Century"/>
                  <a:ea typeface="Twentieth Century"/>
                  <a:cs typeface="Twentieth Century"/>
                  <a:sym typeface="Twentieth Century"/>
                </a:rPr>
                <a:t>SD-CNN: a Shallow-Deep CNN for Improved Breast Cancer Diagnosis</a:t>
              </a:r>
              <a:endParaRPr>
                <a:latin typeface="Twentieth Century"/>
                <a:ea typeface="Twentieth Century"/>
                <a:cs typeface="Twentieth Century"/>
                <a:sym typeface="Twentieth Century"/>
              </a:endParaRPr>
            </a:p>
          </p:txBody>
        </p:sp>
      </p:grpSp>
      <p:sp>
        <p:nvSpPr>
          <p:cNvPr id="499" name="Google Shape;499;p22"/>
          <p:cNvSpPr txBox="1"/>
          <p:nvPr/>
        </p:nvSpPr>
        <p:spPr>
          <a:xfrm>
            <a:off x="7546770" y="2336563"/>
            <a:ext cx="23073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Zou</a:t>
            </a:r>
            <a:r>
              <a:rPr b="1" lang="en-US" sz="1800">
                <a:solidFill>
                  <a:srgbClr val="3F3F3F"/>
                </a:solidFill>
                <a:latin typeface="Twentieth Century"/>
                <a:ea typeface="Twentieth Century"/>
                <a:cs typeface="Twentieth Century"/>
                <a:sym typeface="Twentieth Century"/>
              </a:rPr>
              <a:t> et al., (2020)</a:t>
            </a:r>
            <a:endParaRPr b="1"/>
          </a:p>
        </p:txBody>
      </p:sp>
      <p:sp>
        <p:nvSpPr>
          <p:cNvPr id="500" name="Google Shape;500;p22"/>
          <p:cNvSpPr txBox="1"/>
          <p:nvPr/>
        </p:nvSpPr>
        <p:spPr>
          <a:xfrm>
            <a:off x="7553192" y="2575439"/>
            <a:ext cx="32235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latin typeface="Twentieth Century"/>
                <a:ea typeface="Twentieth Century"/>
                <a:cs typeface="Twentieth Century"/>
                <a:sym typeface="Twentieth Century"/>
              </a:rPr>
              <a:t>A Technical Review of Convolutional Neural Network-Based Mammographic Breast Cancer Diagnosis</a:t>
            </a:r>
            <a:endParaRPr>
              <a:latin typeface="Twentieth Century"/>
              <a:ea typeface="Twentieth Century"/>
              <a:cs typeface="Twentieth Century"/>
              <a:sym typeface="Twentieth Century"/>
            </a:endParaRPr>
          </a:p>
        </p:txBody>
      </p:sp>
      <p:sp>
        <p:nvSpPr>
          <p:cNvPr id="501" name="Google Shape;501;p22"/>
          <p:cNvSpPr txBox="1"/>
          <p:nvPr/>
        </p:nvSpPr>
        <p:spPr>
          <a:xfrm>
            <a:off x="3259770" y="2570525"/>
            <a:ext cx="23073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Araujo</a:t>
            </a:r>
            <a:r>
              <a:rPr b="1" lang="en-US" sz="1800">
                <a:solidFill>
                  <a:srgbClr val="3F3F3F"/>
                </a:solidFill>
                <a:latin typeface="Twentieth Century"/>
                <a:ea typeface="Twentieth Century"/>
                <a:cs typeface="Twentieth Century"/>
                <a:sym typeface="Twentieth Century"/>
              </a:rPr>
              <a:t> et al., (2020)</a:t>
            </a:r>
            <a:endParaRPr b="1"/>
          </a:p>
        </p:txBody>
      </p:sp>
      <p:sp>
        <p:nvSpPr>
          <p:cNvPr id="502" name="Google Shape;502;p22"/>
          <p:cNvSpPr txBox="1"/>
          <p:nvPr/>
        </p:nvSpPr>
        <p:spPr>
          <a:xfrm>
            <a:off x="3259767" y="2853276"/>
            <a:ext cx="32235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latin typeface="Twentieth Century"/>
                <a:ea typeface="Twentieth Century"/>
                <a:cs typeface="Twentieth Century"/>
                <a:sym typeface="Twentieth Century"/>
              </a:rPr>
              <a:t>Classification of breast cancer histology images using Convolutional Neural Networks</a:t>
            </a:r>
            <a:endParaRPr>
              <a:latin typeface="Twentieth Century"/>
              <a:ea typeface="Twentieth Century"/>
              <a:cs typeface="Twentieth Century"/>
              <a:sym typeface="Twentieth Century"/>
            </a:endParaRPr>
          </a:p>
        </p:txBody>
      </p:sp>
      <p:sp>
        <p:nvSpPr>
          <p:cNvPr id="503" name="Google Shape;503;p22"/>
          <p:cNvSpPr txBox="1"/>
          <p:nvPr/>
        </p:nvSpPr>
        <p:spPr>
          <a:xfrm>
            <a:off x="7605845" y="3396025"/>
            <a:ext cx="23073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Zhu</a:t>
            </a:r>
            <a:r>
              <a:rPr b="1" lang="en-US" sz="1800">
                <a:solidFill>
                  <a:srgbClr val="3F3F3F"/>
                </a:solidFill>
                <a:latin typeface="Twentieth Century"/>
                <a:ea typeface="Twentieth Century"/>
                <a:cs typeface="Twentieth Century"/>
                <a:sym typeface="Twentieth Century"/>
              </a:rPr>
              <a:t> et al., (2019)</a:t>
            </a:r>
            <a:endParaRPr b="1"/>
          </a:p>
        </p:txBody>
      </p:sp>
      <p:sp>
        <p:nvSpPr>
          <p:cNvPr id="504" name="Google Shape;504;p22"/>
          <p:cNvSpPr txBox="1"/>
          <p:nvPr/>
        </p:nvSpPr>
        <p:spPr>
          <a:xfrm>
            <a:off x="7605842" y="3678776"/>
            <a:ext cx="32235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latin typeface="Twentieth Century"/>
                <a:ea typeface="Twentieth Century"/>
                <a:cs typeface="Twentieth Century"/>
                <a:sym typeface="Twentieth Century"/>
              </a:rPr>
              <a:t>Breast cancer histopathology image classification through assembling multiple compact CNNs</a:t>
            </a:r>
            <a:endParaRPr>
              <a:latin typeface="Twentieth Century"/>
              <a:ea typeface="Twentieth Century"/>
              <a:cs typeface="Twentieth Century"/>
              <a:sym typeface="Twentieth Century"/>
            </a:endParaRPr>
          </a:p>
        </p:txBody>
      </p:sp>
      <p:grpSp>
        <p:nvGrpSpPr>
          <p:cNvPr id="505" name="Google Shape;505;p22"/>
          <p:cNvGrpSpPr/>
          <p:nvPr/>
        </p:nvGrpSpPr>
        <p:grpSpPr>
          <a:xfrm>
            <a:off x="2571279" y="2717568"/>
            <a:ext cx="662100" cy="662100"/>
            <a:chOff x="2580779" y="-1086932"/>
            <a:chExt cx="662100" cy="662100"/>
          </a:xfrm>
        </p:grpSpPr>
        <p:sp>
          <p:nvSpPr>
            <p:cNvPr id="506" name="Google Shape;506;p22"/>
            <p:cNvSpPr/>
            <p:nvPr/>
          </p:nvSpPr>
          <p:spPr>
            <a:xfrm>
              <a:off x="2580779" y="-1086932"/>
              <a:ext cx="662100" cy="662100"/>
            </a:xfrm>
            <a:prstGeom prst="ellipse">
              <a:avLst/>
            </a:prstGeom>
            <a:solidFill>
              <a:srgbClr val="52CB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07" name="Google Shape;507;p22"/>
            <p:cNvPicPr preferRelativeResize="0"/>
            <p:nvPr/>
          </p:nvPicPr>
          <p:blipFill rotWithShape="1">
            <a:blip r:embed="rId6">
              <a:alphaModFix/>
            </a:blip>
            <a:srcRect b="0" l="0" r="0" t="0"/>
            <a:stretch/>
          </p:blipFill>
          <p:spPr>
            <a:xfrm>
              <a:off x="2712635" y="-955076"/>
              <a:ext cx="398394" cy="398394"/>
            </a:xfrm>
            <a:prstGeom prst="rect">
              <a:avLst/>
            </a:prstGeom>
            <a:noFill/>
            <a:ln>
              <a:noFill/>
            </a:ln>
          </p:spPr>
        </p:pic>
      </p:grpSp>
      <p:grpSp>
        <p:nvGrpSpPr>
          <p:cNvPr id="508" name="Google Shape;508;p22"/>
          <p:cNvGrpSpPr/>
          <p:nvPr/>
        </p:nvGrpSpPr>
        <p:grpSpPr>
          <a:xfrm>
            <a:off x="6858337" y="4384524"/>
            <a:ext cx="4090991" cy="928951"/>
            <a:chOff x="764723" y="2142401"/>
            <a:chExt cx="3971065" cy="928951"/>
          </a:xfrm>
        </p:grpSpPr>
        <p:sp>
          <p:nvSpPr>
            <p:cNvPr id="509" name="Google Shape;509;p22"/>
            <p:cNvSpPr/>
            <p:nvPr/>
          </p:nvSpPr>
          <p:spPr>
            <a:xfrm>
              <a:off x="764723" y="2277144"/>
              <a:ext cx="662100" cy="662100"/>
            </a:xfrm>
            <a:prstGeom prst="ellipse">
              <a:avLst/>
            </a:prstGeom>
            <a:solidFill>
              <a:srgbClr val="52CB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10" name="Google Shape;510;p22"/>
            <p:cNvPicPr preferRelativeResize="0"/>
            <p:nvPr/>
          </p:nvPicPr>
          <p:blipFill rotWithShape="1">
            <a:blip r:embed="rId6">
              <a:alphaModFix/>
            </a:blip>
            <a:srcRect b="0" l="0" r="0" t="0"/>
            <a:stretch/>
          </p:blipFill>
          <p:spPr>
            <a:xfrm>
              <a:off x="896554" y="2408975"/>
              <a:ext cx="398394" cy="398394"/>
            </a:xfrm>
            <a:prstGeom prst="rect">
              <a:avLst/>
            </a:prstGeom>
            <a:noFill/>
            <a:ln>
              <a:noFill/>
            </a:ln>
          </p:spPr>
        </p:pic>
        <p:sp>
          <p:nvSpPr>
            <p:cNvPr id="511" name="Google Shape;511;p22"/>
            <p:cNvSpPr txBox="1"/>
            <p:nvPr/>
          </p:nvSpPr>
          <p:spPr>
            <a:xfrm>
              <a:off x="1435191" y="2142401"/>
              <a:ext cx="25266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Spanhol</a:t>
              </a:r>
              <a:r>
                <a:rPr b="1" lang="en-US" sz="1800">
                  <a:solidFill>
                    <a:srgbClr val="3F3F3F"/>
                  </a:solidFill>
                  <a:latin typeface="Twentieth Century"/>
                  <a:ea typeface="Twentieth Century"/>
                  <a:cs typeface="Twentieth Century"/>
                  <a:sym typeface="Twentieth Century"/>
                </a:rPr>
                <a:t> et al., (2016)</a:t>
              </a:r>
              <a:endParaRPr b="1"/>
            </a:p>
          </p:txBody>
        </p:sp>
        <p:sp>
          <p:nvSpPr>
            <p:cNvPr id="512" name="Google Shape;512;p22"/>
            <p:cNvSpPr txBox="1"/>
            <p:nvPr/>
          </p:nvSpPr>
          <p:spPr>
            <a:xfrm>
              <a:off x="1435188" y="2425152"/>
              <a:ext cx="33006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latin typeface="Twentieth Century"/>
                  <a:ea typeface="Twentieth Century"/>
                  <a:cs typeface="Twentieth Century"/>
                  <a:sym typeface="Twentieth Century"/>
                </a:rPr>
                <a:t>Classification of breast cancer histology images using Convolutional Neural Networks</a:t>
              </a:r>
              <a:endParaRPr>
                <a:latin typeface="Twentieth Century"/>
                <a:ea typeface="Twentieth Century"/>
                <a:cs typeface="Twentieth Century"/>
                <a:sym typeface="Twentieth Century"/>
              </a:endParaRPr>
            </a:p>
          </p:txBody>
        </p:sp>
      </p:grpSp>
      <p:grpSp>
        <p:nvGrpSpPr>
          <p:cNvPr id="513" name="Google Shape;513;p22"/>
          <p:cNvGrpSpPr/>
          <p:nvPr/>
        </p:nvGrpSpPr>
        <p:grpSpPr>
          <a:xfrm>
            <a:off x="6907904" y="2456018"/>
            <a:ext cx="662100" cy="662100"/>
            <a:chOff x="2580779" y="-1086932"/>
            <a:chExt cx="662100" cy="662100"/>
          </a:xfrm>
        </p:grpSpPr>
        <p:sp>
          <p:nvSpPr>
            <p:cNvPr id="514" name="Google Shape;514;p22"/>
            <p:cNvSpPr/>
            <p:nvPr/>
          </p:nvSpPr>
          <p:spPr>
            <a:xfrm>
              <a:off x="2580779" y="-1086932"/>
              <a:ext cx="662100" cy="662100"/>
            </a:xfrm>
            <a:prstGeom prst="ellipse">
              <a:avLst/>
            </a:prstGeom>
            <a:solidFill>
              <a:srgbClr val="52CB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15" name="Google Shape;515;p22"/>
            <p:cNvPicPr preferRelativeResize="0"/>
            <p:nvPr/>
          </p:nvPicPr>
          <p:blipFill rotWithShape="1">
            <a:blip r:embed="rId6">
              <a:alphaModFix/>
            </a:blip>
            <a:srcRect b="0" l="0" r="0" t="0"/>
            <a:stretch/>
          </p:blipFill>
          <p:spPr>
            <a:xfrm>
              <a:off x="2712635" y="-955076"/>
              <a:ext cx="398394" cy="398394"/>
            </a:xfrm>
            <a:prstGeom prst="rect">
              <a:avLst/>
            </a:prstGeom>
            <a:noFill/>
            <a:ln>
              <a:noFill/>
            </a:ln>
          </p:spPr>
        </p:pic>
      </p:grpSp>
      <p:grpSp>
        <p:nvGrpSpPr>
          <p:cNvPr id="516" name="Google Shape;516;p22"/>
          <p:cNvGrpSpPr/>
          <p:nvPr/>
        </p:nvGrpSpPr>
        <p:grpSpPr>
          <a:xfrm>
            <a:off x="2571279" y="1583618"/>
            <a:ext cx="662100" cy="662100"/>
            <a:chOff x="2580779" y="-1086932"/>
            <a:chExt cx="662100" cy="662100"/>
          </a:xfrm>
        </p:grpSpPr>
        <p:sp>
          <p:nvSpPr>
            <p:cNvPr id="517" name="Google Shape;517;p22"/>
            <p:cNvSpPr/>
            <p:nvPr/>
          </p:nvSpPr>
          <p:spPr>
            <a:xfrm>
              <a:off x="2580779" y="-1086932"/>
              <a:ext cx="662100" cy="662100"/>
            </a:xfrm>
            <a:prstGeom prst="ellipse">
              <a:avLst/>
            </a:prstGeom>
            <a:solidFill>
              <a:srgbClr val="52CB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18" name="Google Shape;518;p22"/>
            <p:cNvPicPr preferRelativeResize="0"/>
            <p:nvPr/>
          </p:nvPicPr>
          <p:blipFill rotWithShape="1">
            <a:blip r:embed="rId6">
              <a:alphaModFix/>
            </a:blip>
            <a:srcRect b="0" l="0" r="0" t="0"/>
            <a:stretch/>
          </p:blipFill>
          <p:spPr>
            <a:xfrm>
              <a:off x="2712635" y="-955076"/>
              <a:ext cx="398394" cy="398394"/>
            </a:xfrm>
            <a:prstGeom prst="rect">
              <a:avLst/>
            </a:prstGeom>
            <a:noFill/>
            <a:ln>
              <a:noFill/>
            </a:ln>
          </p:spPr>
        </p:pic>
      </p:grpSp>
      <p:grpSp>
        <p:nvGrpSpPr>
          <p:cNvPr id="519" name="Google Shape;519;p22"/>
          <p:cNvGrpSpPr/>
          <p:nvPr/>
        </p:nvGrpSpPr>
        <p:grpSpPr>
          <a:xfrm>
            <a:off x="6907904" y="1484393"/>
            <a:ext cx="662100" cy="662100"/>
            <a:chOff x="2580779" y="-1086932"/>
            <a:chExt cx="662100" cy="662100"/>
          </a:xfrm>
        </p:grpSpPr>
        <p:sp>
          <p:nvSpPr>
            <p:cNvPr id="520" name="Google Shape;520;p22"/>
            <p:cNvSpPr/>
            <p:nvPr/>
          </p:nvSpPr>
          <p:spPr>
            <a:xfrm>
              <a:off x="2580779" y="-1086932"/>
              <a:ext cx="662100" cy="662100"/>
            </a:xfrm>
            <a:prstGeom prst="ellipse">
              <a:avLst/>
            </a:prstGeom>
            <a:solidFill>
              <a:srgbClr val="52CB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21" name="Google Shape;521;p22"/>
            <p:cNvPicPr preferRelativeResize="0"/>
            <p:nvPr/>
          </p:nvPicPr>
          <p:blipFill rotWithShape="1">
            <a:blip r:embed="rId6">
              <a:alphaModFix/>
            </a:blip>
            <a:srcRect b="0" l="0" r="0" t="0"/>
            <a:stretch/>
          </p:blipFill>
          <p:spPr>
            <a:xfrm>
              <a:off x="2712635" y="-955076"/>
              <a:ext cx="398394" cy="398394"/>
            </a:xfrm>
            <a:prstGeom prst="rect">
              <a:avLst/>
            </a:prstGeom>
            <a:noFill/>
            <a:ln>
              <a:noFill/>
            </a:ln>
          </p:spPr>
        </p:pic>
      </p:grpSp>
      <p:grpSp>
        <p:nvGrpSpPr>
          <p:cNvPr id="522" name="Google Shape;522;p22"/>
          <p:cNvGrpSpPr/>
          <p:nvPr/>
        </p:nvGrpSpPr>
        <p:grpSpPr>
          <a:xfrm>
            <a:off x="6907904" y="3557043"/>
            <a:ext cx="662100" cy="662100"/>
            <a:chOff x="2580779" y="-1086932"/>
            <a:chExt cx="662100" cy="662100"/>
          </a:xfrm>
        </p:grpSpPr>
        <p:sp>
          <p:nvSpPr>
            <p:cNvPr id="523" name="Google Shape;523;p22"/>
            <p:cNvSpPr/>
            <p:nvPr/>
          </p:nvSpPr>
          <p:spPr>
            <a:xfrm>
              <a:off x="2580779" y="-1086932"/>
              <a:ext cx="662100" cy="662100"/>
            </a:xfrm>
            <a:prstGeom prst="ellipse">
              <a:avLst/>
            </a:prstGeom>
            <a:solidFill>
              <a:srgbClr val="52CB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24" name="Google Shape;524;p22"/>
            <p:cNvPicPr preferRelativeResize="0"/>
            <p:nvPr/>
          </p:nvPicPr>
          <p:blipFill rotWithShape="1">
            <a:blip r:embed="rId6">
              <a:alphaModFix/>
            </a:blip>
            <a:srcRect b="0" l="0" r="0" t="0"/>
            <a:stretch/>
          </p:blipFill>
          <p:spPr>
            <a:xfrm>
              <a:off x="2712635" y="-955076"/>
              <a:ext cx="398394" cy="398394"/>
            </a:xfrm>
            <a:prstGeom prst="rect">
              <a:avLst/>
            </a:prstGeom>
            <a:noFill/>
            <a:ln>
              <a:noFill/>
            </a:ln>
          </p:spPr>
        </p:pic>
      </p:grpSp>
      <p:sp>
        <p:nvSpPr>
          <p:cNvPr id="525" name="Google Shape;525;p22"/>
          <p:cNvSpPr txBox="1"/>
          <p:nvPr/>
        </p:nvSpPr>
        <p:spPr>
          <a:xfrm>
            <a:off x="4957975" y="6263725"/>
            <a:ext cx="36756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500" u="sng">
                <a:solidFill>
                  <a:srgbClr val="0000FF"/>
                </a:solidFill>
                <a:latin typeface="Calibri"/>
                <a:ea typeface="Calibri"/>
                <a:cs typeface="Calibri"/>
                <a:sym typeface="Calibri"/>
                <a:hlinkClick r:id="rId7"/>
              </a:rPr>
              <a:t>https://bit.ly/bangkit-paper-review</a:t>
            </a:r>
            <a:endParaRPr b="1" sz="1500">
              <a:solidFill>
                <a:srgbClr val="0000FF"/>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9" name="Shape 529"/>
        <p:cNvGrpSpPr/>
        <p:nvPr/>
      </p:nvGrpSpPr>
      <p:grpSpPr>
        <a:xfrm>
          <a:off x="0" y="0"/>
          <a:ext cx="0" cy="0"/>
          <a:chOff x="0" y="0"/>
          <a:chExt cx="0" cy="0"/>
        </a:xfrm>
      </p:grpSpPr>
      <p:grpSp>
        <p:nvGrpSpPr>
          <p:cNvPr id="530" name="Google Shape;530;p23"/>
          <p:cNvGrpSpPr/>
          <p:nvPr/>
        </p:nvGrpSpPr>
        <p:grpSpPr>
          <a:xfrm>
            <a:off x="-290920" y="0"/>
            <a:ext cx="12482921" cy="6858000"/>
            <a:chOff x="-290920" y="0"/>
            <a:chExt cx="12482921" cy="6858000"/>
          </a:xfrm>
        </p:grpSpPr>
        <p:sp>
          <p:nvSpPr>
            <p:cNvPr id="531" name="Google Shape;531;p23"/>
            <p:cNvSpPr/>
            <p:nvPr/>
          </p:nvSpPr>
          <p:spPr>
            <a:xfrm>
              <a:off x="-290920" y="0"/>
              <a:ext cx="1248292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2" name="Google Shape;532;p23"/>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3" name="Google Shape;533;p23"/>
            <p:cNvSpPr txBox="1"/>
            <p:nvPr/>
          </p:nvSpPr>
          <p:spPr>
            <a:xfrm rot="-5400000">
              <a:off x="10872792" y="3287067"/>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534" name="Google Shape;534;p23"/>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535" name="Google Shape;535;p23"/>
          <p:cNvGrpSpPr/>
          <p:nvPr/>
        </p:nvGrpSpPr>
        <p:grpSpPr>
          <a:xfrm>
            <a:off x="226788" y="-2"/>
            <a:ext cx="11447501" cy="6858000"/>
            <a:chOff x="213096" y="0"/>
            <a:chExt cx="11447501" cy="6858000"/>
          </a:xfrm>
        </p:grpSpPr>
        <p:sp>
          <p:nvSpPr>
            <p:cNvPr id="536" name="Google Shape;536;p23"/>
            <p:cNvSpPr/>
            <p:nvPr/>
          </p:nvSpPr>
          <p:spPr>
            <a:xfrm>
              <a:off x="213096" y="0"/>
              <a:ext cx="1144750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7" name="Google Shape;537;p23"/>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8" name="Google Shape;538;p23"/>
            <p:cNvSpPr txBox="1"/>
            <p:nvPr/>
          </p:nvSpPr>
          <p:spPr>
            <a:xfrm rot="-5400000">
              <a:off x="10341391" y="3198167"/>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539" name="Google Shape;539;p23"/>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540" name="Google Shape;540;p23"/>
          <p:cNvGrpSpPr/>
          <p:nvPr/>
        </p:nvGrpSpPr>
        <p:grpSpPr>
          <a:xfrm>
            <a:off x="1168906" y="0"/>
            <a:ext cx="9961092" cy="6858000"/>
            <a:chOff x="491575" y="0"/>
            <a:chExt cx="9961092" cy="6858000"/>
          </a:xfrm>
        </p:grpSpPr>
        <p:sp>
          <p:nvSpPr>
            <p:cNvPr id="541" name="Google Shape;541;p23"/>
            <p:cNvSpPr/>
            <p:nvPr/>
          </p:nvSpPr>
          <p:spPr>
            <a:xfrm>
              <a:off x="491575" y="0"/>
              <a:ext cx="9961092"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2" name="Google Shape;542;p23"/>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3" name="Google Shape;543;p23"/>
            <p:cNvSpPr txBox="1"/>
            <p:nvPr/>
          </p:nvSpPr>
          <p:spPr>
            <a:xfrm rot="-5400000">
              <a:off x="9117129" y="3281944"/>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544" name="Google Shape;544;p23"/>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545" name="Google Shape;545;p23"/>
          <p:cNvGrpSpPr/>
          <p:nvPr/>
        </p:nvGrpSpPr>
        <p:grpSpPr>
          <a:xfrm>
            <a:off x="-7985197" y="0"/>
            <a:ext cx="9574094" cy="6858000"/>
            <a:chOff x="491575" y="0"/>
            <a:chExt cx="9574094" cy="6858000"/>
          </a:xfrm>
        </p:grpSpPr>
        <p:sp>
          <p:nvSpPr>
            <p:cNvPr id="546" name="Google Shape;546;p23"/>
            <p:cNvSpPr/>
            <p:nvPr/>
          </p:nvSpPr>
          <p:spPr>
            <a:xfrm>
              <a:off x="491575" y="0"/>
              <a:ext cx="9574094"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7" name="Google Shape;547;p23"/>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8" name="Google Shape;548;p23"/>
            <p:cNvSpPr txBox="1"/>
            <p:nvPr/>
          </p:nvSpPr>
          <p:spPr>
            <a:xfrm rot="-5400000">
              <a:off x="8746453" y="3281943"/>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549" name="Google Shape;549;p23"/>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550" name="Google Shape;550;p23"/>
          <p:cNvSpPr/>
          <p:nvPr/>
        </p:nvSpPr>
        <p:spPr>
          <a:xfrm>
            <a:off x="-7962177" y="-1"/>
            <a:ext cx="5781368"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51" name="Google Shape;551;p23"/>
          <p:cNvGrpSpPr/>
          <p:nvPr/>
        </p:nvGrpSpPr>
        <p:grpSpPr>
          <a:xfrm>
            <a:off x="-7638543" y="-1"/>
            <a:ext cx="8692331" cy="6858000"/>
            <a:chOff x="718505" y="-1"/>
            <a:chExt cx="8692331" cy="6858000"/>
          </a:xfrm>
        </p:grpSpPr>
        <p:sp>
          <p:nvSpPr>
            <p:cNvPr id="552" name="Google Shape;552;p23"/>
            <p:cNvSpPr/>
            <p:nvPr/>
          </p:nvSpPr>
          <p:spPr>
            <a:xfrm>
              <a:off x="718505" y="-1"/>
              <a:ext cx="869233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53" name="Google Shape;553;p23"/>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54" name="Google Shape;554;p23"/>
            <p:cNvSpPr txBox="1"/>
            <p:nvPr/>
          </p:nvSpPr>
          <p:spPr>
            <a:xfrm rot="-5400000">
              <a:off x="8091629" y="3281942"/>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555" name="Google Shape;555;p23"/>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grpSp>
        <p:nvGrpSpPr>
          <p:cNvPr id="556" name="Google Shape;556;p23"/>
          <p:cNvGrpSpPr/>
          <p:nvPr/>
        </p:nvGrpSpPr>
        <p:grpSpPr>
          <a:xfrm>
            <a:off x="2965221" y="1063010"/>
            <a:ext cx="6136101" cy="1231372"/>
            <a:chOff x="1435200" y="2102255"/>
            <a:chExt cx="2526600" cy="648637"/>
          </a:xfrm>
        </p:grpSpPr>
        <p:sp>
          <p:nvSpPr>
            <p:cNvPr id="557" name="Google Shape;557;p23"/>
            <p:cNvSpPr txBox="1"/>
            <p:nvPr/>
          </p:nvSpPr>
          <p:spPr>
            <a:xfrm>
              <a:off x="1435200" y="2102255"/>
              <a:ext cx="1555800" cy="194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wentieth Century"/>
                  <a:ea typeface="Twentieth Century"/>
                  <a:cs typeface="Twentieth Century"/>
                  <a:sym typeface="Twentieth Century"/>
                </a:rPr>
                <a:t>Adjusting learning rate</a:t>
              </a:r>
              <a:endParaRPr b="1" sz="1800">
                <a:solidFill>
                  <a:srgbClr val="3F3F3F"/>
                </a:solidFill>
                <a:latin typeface="Twentieth Century"/>
                <a:ea typeface="Twentieth Century"/>
                <a:cs typeface="Twentieth Century"/>
                <a:sym typeface="Twentieth Century"/>
              </a:endParaRPr>
            </a:p>
          </p:txBody>
        </p:sp>
        <p:sp>
          <p:nvSpPr>
            <p:cNvPr id="558" name="Google Shape;558;p23"/>
            <p:cNvSpPr txBox="1"/>
            <p:nvPr/>
          </p:nvSpPr>
          <p:spPr>
            <a:xfrm>
              <a:off x="1435200" y="2264592"/>
              <a:ext cx="2526600" cy="4863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n-US" sz="1700">
                  <a:solidFill>
                    <a:schemeClr val="dk1"/>
                  </a:solidFill>
                  <a:latin typeface="Twentieth Century"/>
                  <a:ea typeface="Twentieth Century"/>
                  <a:cs typeface="Twentieth Century"/>
                  <a:sym typeface="Twentieth Century"/>
                </a:rPr>
                <a:t>In order to enhance accuracy;</a:t>
              </a:r>
              <a:r>
                <a:rPr lang="en-US">
                  <a:solidFill>
                    <a:schemeClr val="dk1"/>
                  </a:solidFill>
                  <a:latin typeface="Twentieth Century"/>
                  <a:ea typeface="Twentieth Century"/>
                  <a:cs typeface="Twentieth Century"/>
                  <a:sym typeface="Twentieth Century"/>
                </a:rPr>
                <a:t> 1x10</a:t>
              </a:r>
              <a:r>
                <a:rPr baseline="30000" lang="en-US">
                  <a:solidFill>
                    <a:schemeClr val="dk1"/>
                  </a:solidFill>
                  <a:latin typeface="Twentieth Century"/>
                  <a:ea typeface="Twentieth Century"/>
                  <a:cs typeface="Twentieth Century"/>
                  <a:sym typeface="Twentieth Century"/>
                </a:rPr>
                <a:t>-5 </a:t>
              </a:r>
              <a:r>
                <a:rPr lang="en-US">
                  <a:solidFill>
                    <a:schemeClr val="dk1"/>
                  </a:solidFill>
                  <a:latin typeface="Twentieth Century"/>
                  <a:ea typeface="Twentieth Century"/>
                  <a:cs typeface="Twentieth Century"/>
                  <a:sym typeface="Twentieth Century"/>
                </a:rPr>
                <a:t>, </a:t>
              </a:r>
              <a:r>
                <a:rPr lang="en-US">
                  <a:solidFill>
                    <a:schemeClr val="dk1"/>
                  </a:solidFill>
                  <a:latin typeface="Twentieth Century"/>
                  <a:ea typeface="Twentieth Century"/>
                  <a:cs typeface="Twentieth Century"/>
                  <a:sym typeface="Twentieth Century"/>
                </a:rPr>
                <a:t>1x10</a:t>
              </a:r>
              <a:r>
                <a:rPr baseline="30000" lang="en-US">
                  <a:solidFill>
                    <a:schemeClr val="dk1"/>
                  </a:solidFill>
                  <a:latin typeface="Twentieth Century"/>
                  <a:ea typeface="Twentieth Century"/>
                  <a:cs typeface="Twentieth Century"/>
                  <a:sym typeface="Twentieth Century"/>
                </a:rPr>
                <a:t>-4</a:t>
              </a:r>
              <a:r>
                <a:rPr lang="en-US">
                  <a:solidFill>
                    <a:schemeClr val="dk1"/>
                  </a:solidFill>
                  <a:latin typeface="Twentieth Century"/>
                  <a:ea typeface="Twentieth Century"/>
                  <a:cs typeface="Twentieth Century"/>
                  <a:sym typeface="Twentieth Century"/>
                </a:rPr>
                <a:t>, 1x10</a:t>
              </a:r>
              <a:r>
                <a:rPr baseline="30000" lang="en-US">
                  <a:solidFill>
                    <a:schemeClr val="dk1"/>
                  </a:solidFill>
                  <a:latin typeface="Twentieth Century"/>
                  <a:ea typeface="Twentieth Century"/>
                  <a:cs typeface="Twentieth Century"/>
                  <a:sym typeface="Twentieth Century"/>
                </a:rPr>
                <a:t>-3</a:t>
              </a:r>
              <a:r>
                <a:rPr lang="en-US">
                  <a:solidFill>
                    <a:schemeClr val="dk1"/>
                  </a:solidFill>
                  <a:latin typeface="Twentieth Century"/>
                  <a:ea typeface="Twentieth Century"/>
                  <a:cs typeface="Twentieth Century"/>
                  <a:sym typeface="Twentieth Century"/>
                </a:rPr>
                <a:t>, 1x10</a:t>
              </a:r>
              <a:r>
                <a:rPr baseline="30000" lang="en-US">
                  <a:solidFill>
                    <a:schemeClr val="dk1"/>
                  </a:solidFill>
                  <a:latin typeface="Twentieth Century"/>
                  <a:ea typeface="Twentieth Century"/>
                  <a:cs typeface="Twentieth Century"/>
                  <a:sym typeface="Twentieth Century"/>
                </a:rPr>
                <a:t>-2</a:t>
              </a:r>
              <a:r>
                <a:rPr lang="en-US">
                  <a:solidFill>
                    <a:schemeClr val="dk1"/>
                  </a:solidFill>
                  <a:latin typeface="Twentieth Century"/>
                  <a:ea typeface="Twentieth Century"/>
                  <a:cs typeface="Twentieth Century"/>
                  <a:sym typeface="Twentieth Century"/>
                </a:rPr>
                <a:t>, 1x10</a:t>
              </a:r>
              <a:r>
                <a:rPr baseline="30000" lang="en-US">
                  <a:solidFill>
                    <a:schemeClr val="dk1"/>
                  </a:solidFill>
                  <a:latin typeface="Twentieth Century"/>
                  <a:ea typeface="Twentieth Century"/>
                  <a:cs typeface="Twentieth Century"/>
                  <a:sym typeface="Twentieth Century"/>
                </a:rPr>
                <a:t>-1</a:t>
              </a:r>
              <a:endParaRPr baseline="30000">
                <a:solidFill>
                  <a:schemeClr val="dk1"/>
                </a:solidFill>
                <a:latin typeface="Twentieth Century"/>
                <a:ea typeface="Twentieth Century"/>
                <a:cs typeface="Twentieth Century"/>
                <a:sym typeface="Twentieth Century"/>
              </a:endParaRPr>
            </a:p>
            <a:p>
              <a:pPr indent="0" lvl="0" marL="0" marR="0" rtl="0" algn="just">
                <a:spcBef>
                  <a:spcPts val="0"/>
                </a:spcBef>
                <a:spcAft>
                  <a:spcPts val="0"/>
                </a:spcAft>
                <a:buNone/>
              </a:pPr>
              <a:r>
                <a:t/>
              </a:r>
              <a:endParaRPr sz="1700">
                <a:solidFill>
                  <a:schemeClr val="dk1"/>
                </a:solidFill>
                <a:latin typeface="Twentieth Century"/>
                <a:ea typeface="Twentieth Century"/>
                <a:cs typeface="Twentieth Century"/>
                <a:sym typeface="Twentieth Century"/>
              </a:endParaRPr>
            </a:p>
          </p:txBody>
        </p:sp>
      </p:grpSp>
      <p:sp>
        <p:nvSpPr>
          <p:cNvPr id="559" name="Google Shape;559;p23"/>
          <p:cNvSpPr/>
          <p:nvPr/>
        </p:nvSpPr>
        <p:spPr>
          <a:xfrm>
            <a:off x="-3389745" y="0"/>
            <a:ext cx="15581745" cy="249381"/>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560" name="Google Shape;560;p23"/>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sp>
        <p:nvSpPr>
          <p:cNvPr id="561" name="Google Shape;561;p23"/>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562" name="Google Shape;562;p23"/>
          <p:cNvPicPr preferRelativeResize="0"/>
          <p:nvPr/>
        </p:nvPicPr>
        <p:blipFill>
          <a:blip r:embed="rId4">
            <a:alphaModFix/>
          </a:blip>
          <a:stretch>
            <a:fillRect/>
          </a:stretch>
        </p:blipFill>
        <p:spPr>
          <a:xfrm>
            <a:off x="8621450" y="537550"/>
            <a:ext cx="2181076" cy="510971"/>
          </a:xfrm>
          <a:prstGeom prst="rect">
            <a:avLst/>
          </a:prstGeom>
          <a:noFill/>
          <a:ln>
            <a:noFill/>
          </a:ln>
        </p:spPr>
      </p:pic>
      <p:pic>
        <p:nvPicPr>
          <p:cNvPr id="563" name="Google Shape;563;p23"/>
          <p:cNvPicPr preferRelativeResize="0"/>
          <p:nvPr/>
        </p:nvPicPr>
        <p:blipFill>
          <a:blip r:embed="rId5">
            <a:alphaModFix/>
          </a:blip>
          <a:stretch>
            <a:fillRect/>
          </a:stretch>
        </p:blipFill>
        <p:spPr>
          <a:xfrm>
            <a:off x="8072951" y="477975"/>
            <a:ext cx="467888" cy="510975"/>
          </a:xfrm>
          <a:prstGeom prst="rect">
            <a:avLst/>
          </a:prstGeom>
          <a:noFill/>
          <a:ln>
            <a:noFill/>
          </a:ln>
        </p:spPr>
      </p:pic>
      <p:grpSp>
        <p:nvGrpSpPr>
          <p:cNvPr id="564" name="Google Shape;564;p23"/>
          <p:cNvGrpSpPr/>
          <p:nvPr/>
        </p:nvGrpSpPr>
        <p:grpSpPr>
          <a:xfrm>
            <a:off x="2319886" y="1139323"/>
            <a:ext cx="590145" cy="590521"/>
            <a:chOff x="1168901" y="-2047888"/>
            <a:chExt cx="873900" cy="923700"/>
          </a:xfrm>
        </p:grpSpPr>
        <p:sp>
          <p:nvSpPr>
            <p:cNvPr id="565" name="Google Shape;565;p23"/>
            <p:cNvSpPr/>
            <p:nvPr/>
          </p:nvSpPr>
          <p:spPr>
            <a:xfrm>
              <a:off x="1168901" y="-2047888"/>
              <a:ext cx="873900" cy="9237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66" name="Google Shape;566;p23"/>
            <p:cNvPicPr preferRelativeResize="0"/>
            <p:nvPr/>
          </p:nvPicPr>
          <p:blipFill rotWithShape="1">
            <a:blip r:embed="rId6">
              <a:alphaModFix/>
            </a:blip>
            <a:srcRect b="0" l="0" r="0" t="0"/>
            <a:stretch/>
          </p:blipFill>
          <p:spPr>
            <a:xfrm>
              <a:off x="1324279" y="-1867623"/>
              <a:ext cx="563145" cy="563145"/>
            </a:xfrm>
            <a:prstGeom prst="rect">
              <a:avLst/>
            </a:prstGeom>
            <a:noFill/>
            <a:ln>
              <a:noFill/>
            </a:ln>
          </p:spPr>
        </p:pic>
      </p:grpSp>
      <p:grpSp>
        <p:nvGrpSpPr>
          <p:cNvPr id="567" name="Google Shape;567;p23"/>
          <p:cNvGrpSpPr/>
          <p:nvPr/>
        </p:nvGrpSpPr>
        <p:grpSpPr>
          <a:xfrm>
            <a:off x="2319886" y="1901323"/>
            <a:ext cx="590145" cy="590521"/>
            <a:chOff x="1168901" y="-2047888"/>
            <a:chExt cx="873900" cy="923700"/>
          </a:xfrm>
        </p:grpSpPr>
        <p:sp>
          <p:nvSpPr>
            <p:cNvPr id="568" name="Google Shape;568;p23"/>
            <p:cNvSpPr/>
            <p:nvPr/>
          </p:nvSpPr>
          <p:spPr>
            <a:xfrm>
              <a:off x="1168901" y="-2047888"/>
              <a:ext cx="873900" cy="9237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69" name="Google Shape;569;p23"/>
            <p:cNvPicPr preferRelativeResize="0"/>
            <p:nvPr/>
          </p:nvPicPr>
          <p:blipFill rotWithShape="1">
            <a:blip r:embed="rId6">
              <a:alphaModFix/>
            </a:blip>
            <a:srcRect b="0" l="0" r="0" t="0"/>
            <a:stretch/>
          </p:blipFill>
          <p:spPr>
            <a:xfrm>
              <a:off x="1324279" y="-1867623"/>
              <a:ext cx="563145" cy="563145"/>
            </a:xfrm>
            <a:prstGeom prst="rect">
              <a:avLst/>
            </a:prstGeom>
            <a:noFill/>
            <a:ln>
              <a:noFill/>
            </a:ln>
          </p:spPr>
        </p:pic>
      </p:grpSp>
      <p:grpSp>
        <p:nvGrpSpPr>
          <p:cNvPr id="570" name="Google Shape;570;p23"/>
          <p:cNvGrpSpPr/>
          <p:nvPr/>
        </p:nvGrpSpPr>
        <p:grpSpPr>
          <a:xfrm>
            <a:off x="2965229" y="1825116"/>
            <a:ext cx="5379889" cy="1231372"/>
            <a:chOff x="1435200" y="2102255"/>
            <a:chExt cx="2526600" cy="648637"/>
          </a:xfrm>
        </p:grpSpPr>
        <p:sp>
          <p:nvSpPr>
            <p:cNvPr id="571" name="Google Shape;571;p23"/>
            <p:cNvSpPr txBox="1"/>
            <p:nvPr/>
          </p:nvSpPr>
          <p:spPr>
            <a:xfrm>
              <a:off x="1435200" y="2102255"/>
              <a:ext cx="1555800" cy="194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wentieth Century"/>
                  <a:ea typeface="Twentieth Century"/>
                  <a:cs typeface="Twentieth Century"/>
                  <a:sym typeface="Twentieth Century"/>
                </a:rPr>
                <a:t>Change optimizer </a:t>
              </a:r>
              <a:endParaRPr b="1" sz="1800">
                <a:solidFill>
                  <a:srgbClr val="3F3F3F"/>
                </a:solidFill>
                <a:latin typeface="Twentieth Century"/>
                <a:ea typeface="Twentieth Century"/>
                <a:cs typeface="Twentieth Century"/>
                <a:sym typeface="Twentieth Century"/>
              </a:endParaRPr>
            </a:p>
          </p:txBody>
        </p:sp>
        <p:sp>
          <p:nvSpPr>
            <p:cNvPr id="572" name="Google Shape;572;p23"/>
            <p:cNvSpPr txBox="1"/>
            <p:nvPr/>
          </p:nvSpPr>
          <p:spPr>
            <a:xfrm>
              <a:off x="1435200" y="2264592"/>
              <a:ext cx="2526600" cy="4863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n-US" sz="1700">
                  <a:solidFill>
                    <a:schemeClr val="dk1"/>
                  </a:solidFill>
                  <a:latin typeface="Twentieth Century"/>
                  <a:ea typeface="Twentieth Century"/>
                  <a:cs typeface="Twentieth Century"/>
                  <a:sym typeface="Twentieth Century"/>
                </a:rPr>
                <a:t>By using Stochastic Gradient Descent</a:t>
              </a:r>
              <a:endParaRPr sz="1700">
                <a:solidFill>
                  <a:schemeClr val="dk1"/>
                </a:solidFill>
                <a:latin typeface="Twentieth Century"/>
                <a:ea typeface="Twentieth Century"/>
                <a:cs typeface="Twentieth Century"/>
                <a:sym typeface="Twentieth Century"/>
              </a:endParaRPr>
            </a:p>
          </p:txBody>
        </p:sp>
      </p:grpSp>
      <p:grpSp>
        <p:nvGrpSpPr>
          <p:cNvPr id="573" name="Google Shape;573;p23"/>
          <p:cNvGrpSpPr/>
          <p:nvPr/>
        </p:nvGrpSpPr>
        <p:grpSpPr>
          <a:xfrm>
            <a:off x="2889029" y="2663316"/>
            <a:ext cx="5379889" cy="1231372"/>
            <a:chOff x="1435200" y="2102255"/>
            <a:chExt cx="2526600" cy="648637"/>
          </a:xfrm>
        </p:grpSpPr>
        <p:sp>
          <p:nvSpPr>
            <p:cNvPr id="574" name="Google Shape;574;p23"/>
            <p:cNvSpPr txBox="1"/>
            <p:nvPr/>
          </p:nvSpPr>
          <p:spPr>
            <a:xfrm>
              <a:off x="1435200" y="2102255"/>
              <a:ext cx="1555800" cy="194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wentieth Century"/>
                  <a:ea typeface="Twentieth Century"/>
                  <a:cs typeface="Twentieth Century"/>
                  <a:sym typeface="Twentieth Century"/>
                </a:rPr>
                <a:t>Adjusting epochs</a:t>
              </a:r>
              <a:endParaRPr b="1" sz="1800">
                <a:solidFill>
                  <a:srgbClr val="3F3F3F"/>
                </a:solidFill>
                <a:latin typeface="Twentieth Century"/>
                <a:ea typeface="Twentieth Century"/>
                <a:cs typeface="Twentieth Century"/>
                <a:sym typeface="Twentieth Century"/>
              </a:endParaRPr>
            </a:p>
          </p:txBody>
        </p:sp>
        <p:sp>
          <p:nvSpPr>
            <p:cNvPr id="575" name="Google Shape;575;p23"/>
            <p:cNvSpPr txBox="1"/>
            <p:nvPr/>
          </p:nvSpPr>
          <p:spPr>
            <a:xfrm>
              <a:off x="1435200" y="2264592"/>
              <a:ext cx="2526600" cy="4863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n-US" sz="1700">
                  <a:solidFill>
                    <a:schemeClr val="dk1"/>
                  </a:solidFill>
                  <a:latin typeface="Twentieth Century"/>
                  <a:ea typeface="Twentieth Century"/>
                  <a:cs typeface="Twentieth Century"/>
                  <a:sym typeface="Twentieth Century"/>
                </a:rPr>
                <a:t>Reduce epochs from 60 to 25</a:t>
              </a:r>
              <a:endParaRPr sz="1700">
                <a:solidFill>
                  <a:schemeClr val="dk1"/>
                </a:solidFill>
                <a:latin typeface="Twentieth Century"/>
                <a:ea typeface="Twentieth Century"/>
                <a:cs typeface="Twentieth Century"/>
                <a:sym typeface="Twentieth Century"/>
              </a:endParaRPr>
            </a:p>
          </p:txBody>
        </p:sp>
      </p:grpSp>
      <p:grpSp>
        <p:nvGrpSpPr>
          <p:cNvPr id="576" name="Google Shape;576;p23"/>
          <p:cNvGrpSpPr/>
          <p:nvPr/>
        </p:nvGrpSpPr>
        <p:grpSpPr>
          <a:xfrm>
            <a:off x="2319886" y="2739523"/>
            <a:ext cx="590145" cy="590521"/>
            <a:chOff x="1168901" y="-2047888"/>
            <a:chExt cx="873900" cy="923700"/>
          </a:xfrm>
        </p:grpSpPr>
        <p:sp>
          <p:nvSpPr>
            <p:cNvPr id="577" name="Google Shape;577;p23"/>
            <p:cNvSpPr/>
            <p:nvPr/>
          </p:nvSpPr>
          <p:spPr>
            <a:xfrm>
              <a:off x="1168901" y="-2047888"/>
              <a:ext cx="873900" cy="9237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78" name="Google Shape;578;p23"/>
            <p:cNvPicPr preferRelativeResize="0"/>
            <p:nvPr/>
          </p:nvPicPr>
          <p:blipFill rotWithShape="1">
            <a:blip r:embed="rId6">
              <a:alphaModFix/>
            </a:blip>
            <a:srcRect b="0" l="0" r="0" t="0"/>
            <a:stretch/>
          </p:blipFill>
          <p:spPr>
            <a:xfrm>
              <a:off x="1324279" y="-1867623"/>
              <a:ext cx="563145" cy="563145"/>
            </a:xfrm>
            <a:prstGeom prst="rect">
              <a:avLst/>
            </a:prstGeom>
            <a:noFill/>
            <a:ln>
              <a:noFill/>
            </a:ln>
          </p:spPr>
        </p:pic>
      </p:grpSp>
      <p:grpSp>
        <p:nvGrpSpPr>
          <p:cNvPr id="579" name="Google Shape;579;p23"/>
          <p:cNvGrpSpPr/>
          <p:nvPr/>
        </p:nvGrpSpPr>
        <p:grpSpPr>
          <a:xfrm>
            <a:off x="2375086" y="3631648"/>
            <a:ext cx="590145" cy="590521"/>
            <a:chOff x="1168901" y="-2047888"/>
            <a:chExt cx="873900" cy="923700"/>
          </a:xfrm>
        </p:grpSpPr>
        <p:sp>
          <p:nvSpPr>
            <p:cNvPr id="580" name="Google Shape;580;p23"/>
            <p:cNvSpPr/>
            <p:nvPr/>
          </p:nvSpPr>
          <p:spPr>
            <a:xfrm>
              <a:off x="1168901" y="-2047888"/>
              <a:ext cx="873900" cy="9237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81" name="Google Shape;581;p23"/>
            <p:cNvPicPr preferRelativeResize="0"/>
            <p:nvPr/>
          </p:nvPicPr>
          <p:blipFill rotWithShape="1">
            <a:blip r:embed="rId6">
              <a:alphaModFix/>
            </a:blip>
            <a:srcRect b="0" l="0" r="0" t="0"/>
            <a:stretch/>
          </p:blipFill>
          <p:spPr>
            <a:xfrm>
              <a:off x="1324279" y="-1867623"/>
              <a:ext cx="563145" cy="563145"/>
            </a:xfrm>
            <a:prstGeom prst="rect">
              <a:avLst/>
            </a:prstGeom>
            <a:noFill/>
            <a:ln>
              <a:noFill/>
            </a:ln>
          </p:spPr>
        </p:pic>
      </p:grpSp>
      <p:sp>
        <p:nvSpPr>
          <p:cNvPr id="582" name="Google Shape;582;p23"/>
          <p:cNvSpPr txBox="1"/>
          <p:nvPr/>
        </p:nvSpPr>
        <p:spPr>
          <a:xfrm>
            <a:off x="2910029" y="3513304"/>
            <a:ext cx="3312900" cy="369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wentieth Century"/>
                <a:ea typeface="Twentieth Century"/>
                <a:cs typeface="Twentieth Century"/>
                <a:sym typeface="Twentieth Century"/>
              </a:rPr>
              <a:t>Add Batch Normalization</a:t>
            </a:r>
            <a:endParaRPr b="1" sz="1800">
              <a:solidFill>
                <a:srgbClr val="3F3F3F"/>
              </a:solidFill>
              <a:latin typeface="Twentieth Century"/>
              <a:ea typeface="Twentieth Century"/>
              <a:cs typeface="Twentieth Century"/>
              <a:sym typeface="Twentieth Century"/>
            </a:endParaRPr>
          </a:p>
        </p:txBody>
      </p:sp>
      <p:sp>
        <p:nvSpPr>
          <p:cNvPr id="583" name="Google Shape;583;p23"/>
          <p:cNvSpPr txBox="1"/>
          <p:nvPr/>
        </p:nvSpPr>
        <p:spPr>
          <a:xfrm>
            <a:off x="2965229" y="3825997"/>
            <a:ext cx="5379900" cy="9231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n-US" sz="1700">
                <a:solidFill>
                  <a:schemeClr val="dk1"/>
                </a:solidFill>
                <a:latin typeface="Twentieth Century"/>
                <a:ea typeface="Twentieth Century"/>
                <a:cs typeface="Twentieth Century"/>
                <a:sym typeface="Twentieth Century"/>
              </a:rPr>
              <a:t>Adding batch normalization each layer</a:t>
            </a:r>
            <a:endParaRPr sz="1700">
              <a:solidFill>
                <a:schemeClr val="dk1"/>
              </a:solidFill>
              <a:latin typeface="Twentieth Century"/>
              <a:ea typeface="Twentieth Century"/>
              <a:cs typeface="Twentieth Century"/>
              <a:sym typeface="Twentieth Century"/>
            </a:endParaRPr>
          </a:p>
        </p:txBody>
      </p:sp>
      <p:pic>
        <p:nvPicPr>
          <p:cNvPr id="584" name="Google Shape;584;p23"/>
          <p:cNvPicPr preferRelativeResize="0"/>
          <p:nvPr/>
        </p:nvPicPr>
        <p:blipFill>
          <a:blip r:embed="rId7">
            <a:alphaModFix/>
          </a:blip>
          <a:stretch>
            <a:fillRect/>
          </a:stretch>
        </p:blipFill>
        <p:spPr>
          <a:xfrm>
            <a:off x="2470838" y="4263649"/>
            <a:ext cx="7052425" cy="2303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8" name="Shape 588"/>
        <p:cNvGrpSpPr/>
        <p:nvPr/>
      </p:nvGrpSpPr>
      <p:grpSpPr>
        <a:xfrm>
          <a:off x="0" y="0"/>
          <a:ext cx="0" cy="0"/>
          <a:chOff x="0" y="0"/>
          <a:chExt cx="0" cy="0"/>
        </a:xfrm>
      </p:grpSpPr>
      <p:grpSp>
        <p:nvGrpSpPr>
          <p:cNvPr id="589" name="Google Shape;589;p24"/>
          <p:cNvGrpSpPr/>
          <p:nvPr/>
        </p:nvGrpSpPr>
        <p:grpSpPr>
          <a:xfrm>
            <a:off x="-290920" y="0"/>
            <a:ext cx="12483000" cy="6858000"/>
            <a:chOff x="-290920" y="0"/>
            <a:chExt cx="12483000" cy="6858000"/>
          </a:xfrm>
        </p:grpSpPr>
        <p:sp>
          <p:nvSpPr>
            <p:cNvPr id="590" name="Google Shape;590;p24"/>
            <p:cNvSpPr/>
            <p:nvPr/>
          </p:nvSpPr>
          <p:spPr>
            <a:xfrm>
              <a:off x="-290920" y="0"/>
              <a:ext cx="124830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1" name="Google Shape;591;p24"/>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2" name="Google Shape;592;p24"/>
            <p:cNvSpPr txBox="1"/>
            <p:nvPr/>
          </p:nvSpPr>
          <p:spPr>
            <a:xfrm rot="-5400000">
              <a:off x="10872852" y="32870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593" name="Google Shape;593;p24"/>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594" name="Google Shape;594;p24"/>
          <p:cNvGrpSpPr/>
          <p:nvPr/>
        </p:nvGrpSpPr>
        <p:grpSpPr>
          <a:xfrm>
            <a:off x="226788" y="-2"/>
            <a:ext cx="11447501" cy="6858000"/>
            <a:chOff x="213096" y="0"/>
            <a:chExt cx="11447501" cy="6858000"/>
          </a:xfrm>
        </p:grpSpPr>
        <p:sp>
          <p:nvSpPr>
            <p:cNvPr id="595" name="Google Shape;595;p24"/>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6" name="Google Shape;596;p24"/>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7" name="Google Shape;597;p24"/>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598" name="Google Shape;598;p24"/>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599" name="Google Shape;599;p24"/>
          <p:cNvGrpSpPr/>
          <p:nvPr/>
        </p:nvGrpSpPr>
        <p:grpSpPr>
          <a:xfrm>
            <a:off x="1168906" y="0"/>
            <a:ext cx="9961200" cy="6858000"/>
            <a:chOff x="491575" y="0"/>
            <a:chExt cx="9961200" cy="6858000"/>
          </a:xfrm>
        </p:grpSpPr>
        <p:sp>
          <p:nvSpPr>
            <p:cNvPr id="600" name="Google Shape;600;p24"/>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1" name="Google Shape;601;p24"/>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2" name="Google Shape;602;p24"/>
            <p:cNvSpPr txBox="1"/>
            <p:nvPr/>
          </p:nvSpPr>
          <p:spPr>
            <a:xfrm rot="-5400000">
              <a:off x="9117190"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603" name="Google Shape;603;p24"/>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604" name="Google Shape;604;p24"/>
          <p:cNvGrpSpPr/>
          <p:nvPr/>
        </p:nvGrpSpPr>
        <p:grpSpPr>
          <a:xfrm>
            <a:off x="-7985197" y="0"/>
            <a:ext cx="9574200" cy="6858000"/>
            <a:chOff x="491575" y="0"/>
            <a:chExt cx="9574200" cy="6858000"/>
          </a:xfrm>
        </p:grpSpPr>
        <p:sp>
          <p:nvSpPr>
            <p:cNvPr id="605" name="Google Shape;605;p24"/>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6" name="Google Shape;606;p24"/>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7" name="Google Shape;607;p24"/>
            <p:cNvSpPr txBox="1"/>
            <p:nvPr/>
          </p:nvSpPr>
          <p:spPr>
            <a:xfrm rot="-5400000">
              <a:off x="8746513"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608" name="Google Shape;608;p24"/>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609" name="Google Shape;609;p24"/>
          <p:cNvSpPr/>
          <p:nvPr/>
        </p:nvSpPr>
        <p:spPr>
          <a:xfrm>
            <a:off x="-7962177" y="-1"/>
            <a:ext cx="57813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610" name="Google Shape;610;p24"/>
          <p:cNvGrpSpPr/>
          <p:nvPr/>
        </p:nvGrpSpPr>
        <p:grpSpPr>
          <a:xfrm>
            <a:off x="-7638543" y="-1"/>
            <a:ext cx="8692331" cy="6858000"/>
            <a:chOff x="718505" y="-1"/>
            <a:chExt cx="8692331" cy="6858000"/>
          </a:xfrm>
        </p:grpSpPr>
        <p:sp>
          <p:nvSpPr>
            <p:cNvPr id="611" name="Google Shape;611;p24"/>
            <p:cNvSpPr/>
            <p:nvPr/>
          </p:nvSpPr>
          <p:spPr>
            <a:xfrm>
              <a:off x="718505" y="-1"/>
              <a:ext cx="8692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12" name="Google Shape;612;p24"/>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13" name="Google Shape;613;p24"/>
            <p:cNvSpPr txBox="1"/>
            <p:nvPr/>
          </p:nvSpPr>
          <p:spPr>
            <a:xfrm rot="-5400000">
              <a:off x="8091690"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614" name="Google Shape;614;p24"/>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615" name="Google Shape;615;p24"/>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616" name="Google Shape;616;p24"/>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sp>
        <p:nvSpPr>
          <p:cNvPr id="617" name="Google Shape;617;p24"/>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618" name="Google Shape;618;p24"/>
          <p:cNvPicPr preferRelativeResize="0"/>
          <p:nvPr/>
        </p:nvPicPr>
        <p:blipFill>
          <a:blip r:embed="rId4">
            <a:alphaModFix/>
          </a:blip>
          <a:stretch>
            <a:fillRect/>
          </a:stretch>
        </p:blipFill>
        <p:spPr>
          <a:xfrm>
            <a:off x="8621450" y="537550"/>
            <a:ext cx="2181076" cy="510971"/>
          </a:xfrm>
          <a:prstGeom prst="rect">
            <a:avLst/>
          </a:prstGeom>
          <a:noFill/>
          <a:ln>
            <a:noFill/>
          </a:ln>
        </p:spPr>
      </p:pic>
      <p:pic>
        <p:nvPicPr>
          <p:cNvPr id="619" name="Google Shape;619;p24"/>
          <p:cNvPicPr preferRelativeResize="0"/>
          <p:nvPr/>
        </p:nvPicPr>
        <p:blipFill>
          <a:blip r:embed="rId5">
            <a:alphaModFix/>
          </a:blip>
          <a:stretch>
            <a:fillRect/>
          </a:stretch>
        </p:blipFill>
        <p:spPr>
          <a:xfrm>
            <a:off x="8072951" y="477975"/>
            <a:ext cx="467888" cy="510975"/>
          </a:xfrm>
          <a:prstGeom prst="rect">
            <a:avLst/>
          </a:prstGeom>
          <a:noFill/>
          <a:ln>
            <a:noFill/>
          </a:ln>
        </p:spPr>
      </p:pic>
      <p:pic>
        <p:nvPicPr>
          <p:cNvPr id="620" name="Google Shape;620;p24"/>
          <p:cNvPicPr preferRelativeResize="0"/>
          <p:nvPr/>
        </p:nvPicPr>
        <p:blipFill rotWithShape="1">
          <a:blip r:embed="rId6">
            <a:alphaModFix/>
          </a:blip>
          <a:srcRect b="5329" l="12149" r="31132" t="9119"/>
          <a:stretch/>
        </p:blipFill>
        <p:spPr>
          <a:xfrm>
            <a:off x="2668925" y="1710775"/>
            <a:ext cx="5213226" cy="4423325"/>
          </a:xfrm>
          <a:prstGeom prst="rect">
            <a:avLst/>
          </a:prstGeom>
          <a:noFill/>
          <a:ln>
            <a:noFill/>
          </a:ln>
        </p:spPr>
      </p:pic>
      <p:sp>
        <p:nvSpPr>
          <p:cNvPr id="621" name="Google Shape;621;p24"/>
          <p:cNvSpPr txBox="1"/>
          <p:nvPr/>
        </p:nvSpPr>
        <p:spPr>
          <a:xfrm>
            <a:off x="2600025" y="1336775"/>
            <a:ext cx="6371400" cy="74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Twentieth Century"/>
                <a:ea typeface="Twentieth Century"/>
                <a:cs typeface="Twentieth Century"/>
                <a:sym typeface="Twentieth Century"/>
              </a:rPr>
              <a:t>We propose these neural networks;</a:t>
            </a:r>
            <a:endParaRPr>
              <a:latin typeface="Twentieth Century"/>
              <a:ea typeface="Twentieth Century"/>
              <a:cs typeface="Twentieth Century"/>
              <a:sym typeface="Twentieth Centur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5" name="Shape 625"/>
        <p:cNvGrpSpPr/>
        <p:nvPr/>
      </p:nvGrpSpPr>
      <p:grpSpPr>
        <a:xfrm>
          <a:off x="0" y="0"/>
          <a:ext cx="0" cy="0"/>
          <a:chOff x="0" y="0"/>
          <a:chExt cx="0" cy="0"/>
        </a:xfrm>
      </p:grpSpPr>
      <p:sp>
        <p:nvSpPr>
          <p:cNvPr id="626" name="Google Shape;626;p25"/>
          <p:cNvSpPr/>
          <p:nvPr/>
        </p:nvSpPr>
        <p:spPr>
          <a:xfrm>
            <a:off x="-7962177" y="-1"/>
            <a:ext cx="5781368"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627" name="Google Shape;627;p25"/>
          <p:cNvGrpSpPr/>
          <p:nvPr/>
        </p:nvGrpSpPr>
        <p:grpSpPr>
          <a:xfrm>
            <a:off x="-7638543" y="-1"/>
            <a:ext cx="8692331" cy="6858000"/>
            <a:chOff x="718505" y="-1"/>
            <a:chExt cx="8692331" cy="6858000"/>
          </a:xfrm>
        </p:grpSpPr>
        <p:sp>
          <p:nvSpPr>
            <p:cNvPr id="628" name="Google Shape;628;p25"/>
            <p:cNvSpPr/>
            <p:nvPr/>
          </p:nvSpPr>
          <p:spPr>
            <a:xfrm>
              <a:off x="718505" y="-1"/>
              <a:ext cx="869233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29" name="Google Shape;629;p25"/>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30" name="Google Shape;630;p25"/>
            <p:cNvSpPr txBox="1"/>
            <p:nvPr/>
          </p:nvSpPr>
          <p:spPr>
            <a:xfrm rot="-5400000">
              <a:off x="8091629" y="3281942"/>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631" name="Google Shape;631;p25"/>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grpSp>
        <p:nvGrpSpPr>
          <p:cNvPr id="632" name="Google Shape;632;p25"/>
          <p:cNvGrpSpPr/>
          <p:nvPr/>
        </p:nvGrpSpPr>
        <p:grpSpPr>
          <a:xfrm>
            <a:off x="1440947" y="1869235"/>
            <a:ext cx="3930208" cy="1521584"/>
            <a:chOff x="913674" y="2142395"/>
            <a:chExt cx="3048921" cy="1308722"/>
          </a:xfrm>
        </p:grpSpPr>
        <p:sp>
          <p:nvSpPr>
            <p:cNvPr id="633" name="Google Shape;633;p25"/>
            <p:cNvSpPr/>
            <p:nvPr/>
          </p:nvSpPr>
          <p:spPr>
            <a:xfrm>
              <a:off x="913674" y="2426197"/>
              <a:ext cx="528695" cy="531815"/>
            </a:xfrm>
            <a:prstGeom prst="ellipse">
              <a:avLst/>
            </a:pr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34" name="Google Shape;634;p25"/>
            <p:cNvPicPr preferRelativeResize="0"/>
            <p:nvPr/>
          </p:nvPicPr>
          <p:blipFill rotWithShape="1">
            <a:blip r:embed="rId4">
              <a:alphaModFix/>
            </a:blip>
            <a:srcRect b="0" l="0" r="0" t="0"/>
            <a:stretch/>
          </p:blipFill>
          <p:spPr>
            <a:xfrm>
              <a:off x="1015925" y="2494290"/>
              <a:ext cx="349552" cy="349553"/>
            </a:xfrm>
            <a:prstGeom prst="rect">
              <a:avLst/>
            </a:prstGeom>
            <a:noFill/>
            <a:ln>
              <a:noFill/>
            </a:ln>
          </p:spPr>
        </p:pic>
        <p:sp>
          <p:nvSpPr>
            <p:cNvPr id="635" name="Google Shape;635;p25"/>
            <p:cNvSpPr txBox="1"/>
            <p:nvPr/>
          </p:nvSpPr>
          <p:spPr>
            <a:xfrm>
              <a:off x="1435199" y="2142395"/>
              <a:ext cx="2072019" cy="59257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Lariviere and Poel (2005)</a:t>
              </a:r>
              <a:endParaRPr/>
            </a:p>
          </p:txBody>
        </p:sp>
        <p:sp>
          <p:nvSpPr>
            <p:cNvPr id="636" name="Google Shape;636;p25"/>
            <p:cNvSpPr txBox="1"/>
            <p:nvPr/>
          </p:nvSpPr>
          <p:spPr>
            <a:xfrm>
              <a:off x="1435847" y="2418708"/>
              <a:ext cx="2526748" cy="103240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Predicting customer retention and profitability by using random forests and regression forests techniques</a:t>
              </a:r>
              <a:endParaRPr/>
            </a:p>
          </p:txBody>
        </p:sp>
      </p:grpSp>
      <p:grpSp>
        <p:nvGrpSpPr>
          <p:cNvPr id="637" name="Google Shape;637;p25"/>
          <p:cNvGrpSpPr/>
          <p:nvPr/>
        </p:nvGrpSpPr>
        <p:grpSpPr>
          <a:xfrm>
            <a:off x="6112666" y="2042575"/>
            <a:ext cx="3197225" cy="1483084"/>
            <a:chOff x="764723" y="2142393"/>
            <a:chExt cx="3197225" cy="1483084"/>
          </a:xfrm>
        </p:grpSpPr>
        <p:sp>
          <p:nvSpPr>
            <p:cNvPr id="638" name="Google Shape;638;p25"/>
            <p:cNvSpPr/>
            <p:nvPr/>
          </p:nvSpPr>
          <p:spPr>
            <a:xfrm>
              <a:off x="764723" y="2277144"/>
              <a:ext cx="662056" cy="662056"/>
            </a:xfrm>
            <a:prstGeom prst="ellipse">
              <a:avLst/>
            </a:pr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39" name="Google Shape;639;p25"/>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640" name="Google Shape;640;p25"/>
            <p:cNvSpPr txBox="1"/>
            <p:nvPr/>
          </p:nvSpPr>
          <p:spPr>
            <a:xfrm>
              <a:off x="1435199" y="2142393"/>
              <a:ext cx="2485208"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wentieth Century"/>
                  <a:ea typeface="Twentieth Century"/>
                  <a:cs typeface="Twentieth Century"/>
                  <a:sym typeface="Twentieth Century"/>
                </a:rPr>
                <a:t>Alshamsi (2014)</a:t>
              </a:r>
              <a:endParaRPr b="1" sz="1800">
                <a:solidFill>
                  <a:srgbClr val="3F3F3F"/>
                </a:solidFill>
                <a:latin typeface="Twentieth Century"/>
                <a:ea typeface="Twentieth Century"/>
                <a:cs typeface="Twentieth Century"/>
                <a:sym typeface="Twentieth Century"/>
              </a:endParaRPr>
            </a:p>
            <a:p>
              <a:pPr indent="0" lvl="0" marL="0" marR="0" rtl="0" algn="l">
                <a:spcBef>
                  <a:spcPts val="0"/>
                </a:spcBef>
                <a:spcAft>
                  <a:spcPts val="0"/>
                </a:spcAft>
                <a:buNone/>
              </a:pPr>
              <a:r>
                <a:t/>
              </a:r>
              <a:endParaRPr b="1" sz="1800">
                <a:solidFill>
                  <a:srgbClr val="3F3F3F"/>
                </a:solidFill>
                <a:latin typeface="Twentieth Century"/>
                <a:ea typeface="Twentieth Century"/>
                <a:cs typeface="Twentieth Century"/>
                <a:sym typeface="Twentieth Century"/>
              </a:endParaRPr>
            </a:p>
          </p:txBody>
        </p:sp>
        <p:sp>
          <p:nvSpPr>
            <p:cNvPr id="641" name="Google Shape;641;p25"/>
            <p:cNvSpPr txBox="1"/>
            <p:nvPr/>
          </p:nvSpPr>
          <p:spPr>
            <a:xfrm>
              <a:off x="1435200" y="2425148"/>
              <a:ext cx="2526748" cy="120032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Twentieth Century"/>
                  <a:ea typeface="Twentieth Century"/>
                  <a:cs typeface="Twentieth Century"/>
                  <a:sym typeface="Twentieth Century"/>
                </a:rPr>
                <a:t>Predicting Car Insurance Policies Using Random</a:t>
              </a:r>
              <a:endParaRPr/>
            </a:p>
            <a:p>
              <a:pPr indent="0" lvl="0" marL="0" marR="0" rtl="0" algn="l">
                <a:spcBef>
                  <a:spcPts val="0"/>
                </a:spcBef>
                <a:spcAft>
                  <a:spcPts val="0"/>
                </a:spcAft>
                <a:buNone/>
              </a:pPr>
              <a:r>
                <a:rPr lang="en-US" sz="1800">
                  <a:solidFill>
                    <a:schemeClr val="dk1"/>
                  </a:solidFill>
                  <a:latin typeface="Twentieth Century"/>
                  <a:ea typeface="Twentieth Century"/>
                  <a:cs typeface="Twentieth Century"/>
                  <a:sym typeface="Twentieth Century"/>
                </a:rPr>
                <a:t>Forest</a:t>
              </a:r>
              <a:endParaRPr/>
            </a:p>
            <a:p>
              <a:pPr indent="0" lvl="0" marL="0" marR="0" rtl="0" algn="l">
                <a:spcBef>
                  <a:spcPts val="0"/>
                </a:spcBef>
                <a:spcAft>
                  <a:spcPts val="0"/>
                </a:spcAft>
                <a:buNone/>
              </a:pPr>
              <a:r>
                <a:t/>
              </a:r>
              <a:endParaRPr sz="1800">
                <a:solidFill>
                  <a:srgbClr val="3F3F3F"/>
                </a:solidFill>
                <a:latin typeface="Twentieth Century"/>
                <a:ea typeface="Twentieth Century"/>
                <a:cs typeface="Twentieth Century"/>
                <a:sym typeface="Twentieth Century"/>
              </a:endParaRPr>
            </a:p>
          </p:txBody>
        </p:sp>
      </p:grpSp>
      <p:grpSp>
        <p:nvGrpSpPr>
          <p:cNvPr id="642" name="Google Shape;642;p25"/>
          <p:cNvGrpSpPr/>
          <p:nvPr/>
        </p:nvGrpSpPr>
        <p:grpSpPr>
          <a:xfrm>
            <a:off x="1523703" y="3448658"/>
            <a:ext cx="3197225" cy="2037080"/>
            <a:chOff x="764723" y="2142394"/>
            <a:chExt cx="3197225" cy="2037080"/>
          </a:xfrm>
        </p:grpSpPr>
        <p:sp>
          <p:nvSpPr>
            <p:cNvPr id="643" name="Google Shape;643;p25"/>
            <p:cNvSpPr/>
            <p:nvPr/>
          </p:nvSpPr>
          <p:spPr>
            <a:xfrm>
              <a:off x="764723" y="2277144"/>
              <a:ext cx="662056" cy="662056"/>
            </a:xfrm>
            <a:prstGeom prst="ellipse">
              <a:avLst/>
            </a:pr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44" name="Google Shape;644;p25"/>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645" name="Google Shape;645;p25"/>
            <p:cNvSpPr txBox="1"/>
            <p:nvPr/>
          </p:nvSpPr>
          <p:spPr>
            <a:xfrm>
              <a:off x="1435199" y="2142394"/>
              <a:ext cx="2031652"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Twentieth Century"/>
                  <a:ea typeface="Twentieth Century"/>
                  <a:cs typeface="Twentieth Century"/>
                  <a:sym typeface="Twentieth Century"/>
                </a:rPr>
                <a:t>Fang </a:t>
              </a:r>
              <a:r>
                <a:rPr b="1" i="1" lang="en-US" sz="1800">
                  <a:solidFill>
                    <a:schemeClr val="dk1"/>
                  </a:solidFill>
                  <a:latin typeface="Twentieth Century"/>
                  <a:ea typeface="Twentieth Century"/>
                  <a:cs typeface="Twentieth Century"/>
                  <a:sym typeface="Twentieth Century"/>
                </a:rPr>
                <a:t>et al., </a:t>
              </a:r>
              <a:r>
                <a:rPr b="1" lang="en-US" sz="1800">
                  <a:solidFill>
                    <a:schemeClr val="dk1"/>
                  </a:solidFill>
                  <a:latin typeface="Twentieth Century"/>
                  <a:ea typeface="Twentieth Century"/>
                  <a:cs typeface="Twentieth Century"/>
                  <a:sym typeface="Twentieth Century"/>
                </a:rPr>
                <a:t>(2016)</a:t>
              </a:r>
              <a:endParaRPr b="1" sz="1800">
                <a:solidFill>
                  <a:srgbClr val="3F3F3F"/>
                </a:solidFill>
                <a:latin typeface="Twentieth Century"/>
                <a:ea typeface="Twentieth Century"/>
                <a:cs typeface="Twentieth Century"/>
                <a:sym typeface="Twentieth Century"/>
              </a:endParaRPr>
            </a:p>
            <a:p>
              <a:pPr indent="0" lvl="0" marL="0" marR="0" rtl="0" algn="l">
                <a:spcBef>
                  <a:spcPts val="0"/>
                </a:spcBef>
                <a:spcAft>
                  <a:spcPts val="0"/>
                </a:spcAft>
                <a:buNone/>
              </a:pPr>
              <a:r>
                <a:t/>
              </a:r>
              <a:endParaRPr b="1" i="1" sz="1800">
                <a:solidFill>
                  <a:srgbClr val="3F3F3F"/>
                </a:solidFill>
                <a:latin typeface="Twentieth Century"/>
                <a:ea typeface="Twentieth Century"/>
                <a:cs typeface="Twentieth Century"/>
                <a:sym typeface="Twentieth Century"/>
              </a:endParaRPr>
            </a:p>
          </p:txBody>
        </p:sp>
        <p:sp>
          <p:nvSpPr>
            <p:cNvPr id="646" name="Google Shape;646;p25"/>
            <p:cNvSpPr txBox="1"/>
            <p:nvPr/>
          </p:nvSpPr>
          <p:spPr>
            <a:xfrm>
              <a:off x="1435200" y="2425148"/>
              <a:ext cx="2526748" cy="175432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Twentieth Century"/>
                  <a:ea typeface="Twentieth Century"/>
                  <a:cs typeface="Twentieth Century"/>
                  <a:sym typeface="Twentieth Century"/>
                </a:rPr>
                <a:t>Customer profitability forecasting using Big Data analytics: A case study of the insurance industry</a:t>
              </a:r>
              <a:endParaRPr sz="1200">
                <a:solidFill>
                  <a:srgbClr val="3F3F3F"/>
                </a:solidFill>
                <a:latin typeface="Twentieth Century"/>
                <a:ea typeface="Twentieth Century"/>
                <a:cs typeface="Twentieth Century"/>
                <a:sym typeface="Twentieth Century"/>
              </a:endParaRPr>
            </a:p>
            <a:p>
              <a:pPr indent="0" lvl="0" marL="0" marR="0" rtl="0" algn="l">
                <a:spcBef>
                  <a:spcPts val="0"/>
                </a:spcBef>
                <a:spcAft>
                  <a:spcPts val="0"/>
                </a:spcAft>
                <a:buNone/>
              </a:pPr>
              <a:r>
                <a:t/>
              </a:r>
              <a:endParaRPr sz="1800">
                <a:solidFill>
                  <a:srgbClr val="3F3F3F"/>
                </a:solidFill>
                <a:latin typeface="Twentieth Century"/>
                <a:ea typeface="Twentieth Century"/>
                <a:cs typeface="Twentieth Century"/>
                <a:sym typeface="Twentieth Century"/>
              </a:endParaRPr>
            </a:p>
          </p:txBody>
        </p:sp>
      </p:grpSp>
      <p:grpSp>
        <p:nvGrpSpPr>
          <p:cNvPr id="647" name="Google Shape;647;p25"/>
          <p:cNvGrpSpPr/>
          <p:nvPr/>
        </p:nvGrpSpPr>
        <p:grpSpPr>
          <a:xfrm>
            <a:off x="6103631" y="3536925"/>
            <a:ext cx="3420099" cy="1222568"/>
            <a:chOff x="764723" y="2142394"/>
            <a:chExt cx="3197225" cy="1155221"/>
          </a:xfrm>
        </p:grpSpPr>
        <p:sp>
          <p:nvSpPr>
            <p:cNvPr id="648" name="Google Shape;648;p25"/>
            <p:cNvSpPr/>
            <p:nvPr/>
          </p:nvSpPr>
          <p:spPr>
            <a:xfrm>
              <a:off x="764723" y="2277144"/>
              <a:ext cx="662056" cy="662056"/>
            </a:xfrm>
            <a:prstGeom prst="ellipse">
              <a:avLst/>
            </a:pr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49" name="Google Shape;649;p25"/>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650" name="Google Shape;650;p25"/>
            <p:cNvSpPr txBox="1"/>
            <p:nvPr/>
          </p:nvSpPr>
          <p:spPr>
            <a:xfrm>
              <a:off x="1435200" y="2142394"/>
              <a:ext cx="2427315" cy="3489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Lin et al., (2017)</a:t>
              </a:r>
              <a:endParaRPr/>
            </a:p>
          </p:txBody>
        </p:sp>
        <p:sp>
          <p:nvSpPr>
            <p:cNvPr id="651" name="Google Shape;651;p25"/>
            <p:cNvSpPr txBox="1"/>
            <p:nvPr/>
          </p:nvSpPr>
          <p:spPr>
            <a:xfrm>
              <a:off x="1435200" y="2425148"/>
              <a:ext cx="2526748" cy="87246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An Ensemble Random Forest Algorithm for Insurance Big Data Analysis</a:t>
              </a:r>
              <a:endParaRPr/>
            </a:p>
          </p:txBody>
        </p:sp>
      </p:grpSp>
      <p:grpSp>
        <p:nvGrpSpPr>
          <p:cNvPr id="652" name="Google Shape;652;p25"/>
          <p:cNvGrpSpPr/>
          <p:nvPr/>
        </p:nvGrpSpPr>
        <p:grpSpPr>
          <a:xfrm>
            <a:off x="1523703" y="5161490"/>
            <a:ext cx="3197225" cy="1760082"/>
            <a:chOff x="764723" y="2142394"/>
            <a:chExt cx="3197225" cy="1760082"/>
          </a:xfrm>
        </p:grpSpPr>
        <p:sp>
          <p:nvSpPr>
            <p:cNvPr id="653" name="Google Shape;653;p25"/>
            <p:cNvSpPr/>
            <p:nvPr/>
          </p:nvSpPr>
          <p:spPr>
            <a:xfrm>
              <a:off x="764723" y="2277144"/>
              <a:ext cx="662056" cy="662056"/>
            </a:xfrm>
            <a:prstGeom prst="ellipse">
              <a:avLst/>
            </a:pr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54" name="Google Shape;654;p25"/>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655" name="Google Shape;655;p25"/>
            <p:cNvSpPr txBox="1"/>
            <p:nvPr/>
          </p:nvSpPr>
          <p:spPr>
            <a:xfrm>
              <a:off x="1435199" y="2142394"/>
              <a:ext cx="2000421"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Harjai et al. (2019)</a:t>
              </a:r>
              <a:endParaRPr/>
            </a:p>
          </p:txBody>
        </p:sp>
        <p:sp>
          <p:nvSpPr>
            <p:cNvPr id="656" name="Google Shape;656;p25"/>
            <p:cNvSpPr txBox="1"/>
            <p:nvPr/>
          </p:nvSpPr>
          <p:spPr>
            <a:xfrm>
              <a:off x="1435200" y="2425148"/>
              <a:ext cx="2526748" cy="147732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Detecting Fraudulent Insurance Claims Using</a:t>
              </a:r>
              <a:endParaRPr/>
            </a:p>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Random Forests and Synthetic Minority</a:t>
              </a:r>
              <a:endParaRPr/>
            </a:p>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Oversampling Technique</a:t>
              </a:r>
              <a:endParaRPr/>
            </a:p>
          </p:txBody>
        </p:sp>
      </p:grpSp>
      <p:grpSp>
        <p:nvGrpSpPr>
          <p:cNvPr id="657" name="Google Shape;657;p25"/>
          <p:cNvGrpSpPr/>
          <p:nvPr/>
        </p:nvGrpSpPr>
        <p:grpSpPr>
          <a:xfrm>
            <a:off x="6096000" y="5270642"/>
            <a:ext cx="3321365" cy="1483083"/>
            <a:chOff x="764723" y="2142394"/>
            <a:chExt cx="3321365" cy="1483083"/>
          </a:xfrm>
        </p:grpSpPr>
        <p:sp>
          <p:nvSpPr>
            <p:cNvPr id="658" name="Google Shape;658;p25"/>
            <p:cNvSpPr/>
            <p:nvPr/>
          </p:nvSpPr>
          <p:spPr>
            <a:xfrm>
              <a:off x="764723" y="2277144"/>
              <a:ext cx="662056" cy="662056"/>
            </a:xfrm>
            <a:prstGeom prst="ellipse">
              <a:avLst/>
            </a:pr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59" name="Google Shape;659;p25"/>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660" name="Google Shape;660;p25"/>
            <p:cNvSpPr txBox="1"/>
            <p:nvPr/>
          </p:nvSpPr>
          <p:spPr>
            <a:xfrm>
              <a:off x="1435199" y="2142394"/>
              <a:ext cx="265088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3F3F3F"/>
                  </a:solidFill>
                  <a:latin typeface="Twentieth Century"/>
                  <a:ea typeface="Twentieth Century"/>
                  <a:cs typeface="Twentieth Century"/>
                  <a:sym typeface="Twentieth Century"/>
                </a:rPr>
                <a:t>Chemchem et al., (2019)</a:t>
              </a:r>
              <a:endParaRPr/>
            </a:p>
          </p:txBody>
        </p:sp>
        <p:sp>
          <p:nvSpPr>
            <p:cNvPr id="661" name="Google Shape;661;p25"/>
            <p:cNvSpPr txBox="1"/>
            <p:nvPr/>
          </p:nvSpPr>
          <p:spPr>
            <a:xfrm>
              <a:off x="1435200" y="2425148"/>
              <a:ext cx="2526748" cy="120032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Combining SMOTE sampling and Machine</a:t>
              </a:r>
              <a:endParaRPr/>
            </a:p>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Learning for Forecasting Wheat Yields in France</a:t>
              </a:r>
              <a:endParaRPr/>
            </a:p>
          </p:txBody>
        </p:sp>
      </p:grpSp>
      <p:grpSp>
        <p:nvGrpSpPr>
          <p:cNvPr id="662" name="Google Shape;662;p25"/>
          <p:cNvGrpSpPr/>
          <p:nvPr/>
        </p:nvGrpSpPr>
        <p:grpSpPr>
          <a:xfrm>
            <a:off x="-290920" y="0"/>
            <a:ext cx="12483000" cy="6858000"/>
            <a:chOff x="-290920" y="0"/>
            <a:chExt cx="12483000" cy="6858000"/>
          </a:xfrm>
        </p:grpSpPr>
        <p:sp>
          <p:nvSpPr>
            <p:cNvPr id="663" name="Google Shape;663;p25"/>
            <p:cNvSpPr/>
            <p:nvPr/>
          </p:nvSpPr>
          <p:spPr>
            <a:xfrm>
              <a:off x="-290920" y="0"/>
              <a:ext cx="124830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64" name="Google Shape;664;p25"/>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65" name="Google Shape;665;p25"/>
            <p:cNvSpPr txBox="1"/>
            <p:nvPr/>
          </p:nvSpPr>
          <p:spPr>
            <a:xfrm rot="-5400000">
              <a:off x="10872852" y="32870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666" name="Google Shape;666;p25"/>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667" name="Google Shape;667;p25"/>
          <p:cNvGrpSpPr/>
          <p:nvPr/>
        </p:nvGrpSpPr>
        <p:grpSpPr>
          <a:xfrm>
            <a:off x="226788" y="-2"/>
            <a:ext cx="11447501" cy="6858000"/>
            <a:chOff x="213096" y="0"/>
            <a:chExt cx="11447501" cy="6858000"/>
          </a:xfrm>
        </p:grpSpPr>
        <p:sp>
          <p:nvSpPr>
            <p:cNvPr id="668" name="Google Shape;668;p25"/>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69" name="Google Shape;669;p25"/>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0" name="Google Shape;670;p25"/>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671" name="Google Shape;671;p25"/>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672" name="Google Shape;672;p25"/>
          <p:cNvGrpSpPr/>
          <p:nvPr/>
        </p:nvGrpSpPr>
        <p:grpSpPr>
          <a:xfrm>
            <a:off x="1184133" y="0"/>
            <a:ext cx="9961200" cy="6858000"/>
            <a:chOff x="491575" y="0"/>
            <a:chExt cx="9961200" cy="6858000"/>
          </a:xfrm>
        </p:grpSpPr>
        <p:sp>
          <p:nvSpPr>
            <p:cNvPr id="673" name="Google Shape;673;p25"/>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4" name="Google Shape;674;p25"/>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5" name="Google Shape;675;p25"/>
            <p:cNvSpPr txBox="1"/>
            <p:nvPr/>
          </p:nvSpPr>
          <p:spPr>
            <a:xfrm rot="-5400000">
              <a:off x="9117190"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676" name="Google Shape;676;p25"/>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677" name="Google Shape;677;p25"/>
          <p:cNvGrpSpPr/>
          <p:nvPr/>
        </p:nvGrpSpPr>
        <p:grpSpPr>
          <a:xfrm>
            <a:off x="1076735" y="0"/>
            <a:ext cx="9574200" cy="6858000"/>
            <a:chOff x="491575" y="0"/>
            <a:chExt cx="9574200" cy="6858000"/>
          </a:xfrm>
        </p:grpSpPr>
        <p:sp>
          <p:nvSpPr>
            <p:cNvPr id="678" name="Google Shape;678;p25"/>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9" name="Google Shape;679;p25"/>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80" name="Google Shape;680;p25"/>
            <p:cNvSpPr txBox="1"/>
            <p:nvPr/>
          </p:nvSpPr>
          <p:spPr>
            <a:xfrm rot="-5400000">
              <a:off x="8746486" y="3251218"/>
              <a:ext cx="1992000" cy="523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900"/>
            </a:p>
          </p:txBody>
        </p:sp>
        <p:pic>
          <p:nvPicPr>
            <p:cNvPr id="681" name="Google Shape;681;p25"/>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682" name="Google Shape;682;p25"/>
          <p:cNvSpPr/>
          <p:nvPr/>
        </p:nvSpPr>
        <p:spPr>
          <a:xfrm>
            <a:off x="-3389745" y="0"/>
            <a:ext cx="15581700" cy="249300"/>
          </a:xfrm>
          <a:prstGeom prst="rect">
            <a:avLst/>
          </a:prstGeom>
          <a:solidFill>
            <a:schemeClr val="accent4"/>
          </a:solidFill>
          <a:ln cap="flat" cmpd="sng" w="12700">
            <a:solidFill>
              <a:srgbClr val="FFFF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683" name="Google Shape;683;p25"/>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sp>
        <p:nvSpPr>
          <p:cNvPr id="684" name="Google Shape;684;p25"/>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685" name="Google Shape;685;p25"/>
          <p:cNvPicPr preferRelativeResize="0"/>
          <p:nvPr/>
        </p:nvPicPr>
        <p:blipFill>
          <a:blip r:embed="rId5">
            <a:alphaModFix/>
          </a:blip>
          <a:stretch>
            <a:fillRect/>
          </a:stretch>
        </p:blipFill>
        <p:spPr>
          <a:xfrm>
            <a:off x="8088050" y="537550"/>
            <a:ext cx="2181076" cy="510971"/>
          </a:xfrm>
          <a:prstGeom prst="rect">
            <a:avLst/>
          </a:prstGeom>
          <a:noFill/>
          <a:ln>
            <a:noFill/>
          </a:ln>
        </p:spPr>
      </p:pic>
      <p:pic>
        <p:nvPicPr>
          <p:cNvPr id="686" name="Google Shape;686;p25"/>
          <p:cNvPicPr preferRelativeResize="0"/>
          <p:nvPr/>
        </p:nvPicPr>
        <p:blipFill>
          <a:blip r:embed="rId6">
            <a:alphaModFix/>
          </a:blip>
          <a:stretch>
            <a:fillRect/>
          </a:stretch>
        </p:blipFill>
        <p:spPr>
          <a:xfrm>
            <a:off x="7539551" y="477975"/>
            <a:ext cx="467888" cy="510975"/>
          </a:xfrm>
          <a:prstGeom prst="rect">
            <a:avLst/>
          </a:prstGeom>
          <a:noFill/>
          <a:ln>
            <a:noFill/>
          </a:ln>
        </p:spPr>
      </p:pic>
      <p:sp>
        <p:nvSpPr>
          <p:cNvPr id="687" name="Google Shape;687;p25"/>
          <p:cNvSpPr txBox="1"/>
          <p:nvPr/>
        </p:nvSpPr>
        <p:spPr>
          <a:xfrm>
            <a:off x="1599775" y="6099100"/>
            <a:ext cx="6801000" cy="5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latin typeface="Twentieth Century"/>
                <a:ea typeface="Twentieth Century"/>
                <a:cs typeface="Twentieth Century"/>
                <a:sym typeface="Twentieth Century"/>
              </a:rPr>
              <a:t>Link : </a:t>
            </a:r>
            <a:r>
              <a:rPr b="1" lang="en-US" sz="1600" u="sng">
                <a:solidFill>
                  <a:srgbClr val="0000FF"/>
                </a:solidFill>
                <a:latin typeface="Twentieth Century"/>
                <a:ea typeface="Twentieth Century"/>
                <a:cs typeface="Twentieth Century"/>
                <a:sym typeface="Twentieth Century"/>
                <a:hlinkClick r:id="rId7"/>
              </a:rPr>
              <a:t>https://github.com/BangkitProjectYOG4/Bangkit-Final-Project-IDC</a:t>
            </a:r>
            <a:endParaRPr b="1" sz="1600">
              <a:solidFill>
                <a:srgbClr val="0000FF"/>
              </a:solidFill>
              <a:latin typeface="Twentieth Century"/>
              <a:ea typeface="Twentieth Century"/>
              <a:cs typeface="Twentieth Century"/>
              <a:sym typeface="Twentieth Century"/>
            </a:endParaRPr>
          </a:p>
        </p:txBody>
      </p:sp>
      <p:pic>
        <p:nvPicPr>
          <p:cNvPr id="688" name="Google Shape;688;p25"/>
          <p:cNvPicPr preferRelativeResize="0"/>
          <p:nvPr/>
        </p:nvPicPr>
        <p:blipFill rotWithShape="1">
          <a:blip r:embed="rId8">
            <a:alphaModFix/>
          </a:blip>
          <a:srcRect b="0" l="9719" r="10414" t="13852"/>
          <a:stretch/>
        </p:blipFill>
        <p:spPr>
          <a:xfrm>
            <a:off x="1523700" y="1673450"/>
            <a:ext cx="6564352" cy="4425660"/>
          </a:xfrm>
          <a:prstGeom prst="rect">
            <a:avLst/>
          </a:prstGeom>
          <a:noFill/>
          <a:ln>
            <a:noFill/>
          </a:ln>
        </p:spPr>
      </p:pic>
      <p:sp>
        <p:nvSpPr>
          <p:cNvPr id="689" name="Google Shape;689;p25"/>
          <p:cNvSpPr txBox="1"/>
          <p:nvPr/>
        </p:nvSpPr>
        <p:spPr>
          <a:xfrm>
            <a:off x="1523700" y="1304050"/>
            <a:ext cx="6801000" cy="5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latin typeface="Twentieth Century"/>
                <a:ea typeface="Twentieth Century"/>
                <a:cs typeface="Twentieth Century"/>
                <a:sym typeface="Twentieth Century"/>
              </a:rPr>
              <a:t>Project resource and docs</a:t>
            </a:r>
            <a:endParaRPr b="1" sz="1600">
              <a:latin typeface="Twentieth Century"/>
              <a:ea typeface="Twentieth Century"/>
              <a:cs typeface="Twentieth Century"/>
              <a:sym typeface="Twentieth Centur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3" name="Shape 693"/>
        <p:cNvGrpSpPr/>
        <p:nvPr/>
      </p:nvGrpSpPr>
      <p:grpSpPr>
        <a:xfrm>
          <a:off x="0" y="0"/>
          <a:ext cx="0" cy="0"/>
          <a:chOff x="0" y="0"/>
          <a:chExt cx="0" cy="0"/>
        </a:xfrm>
      </p:grpSpPr>
      <p:grpSp>
        <p:nvGrpSpPr>
          <p:cNvPr id="694" name="Google Shape;694;p26"/>
          <p:cNvGrpSpPr/>
          <p:nvPr/>
        </p:nvGrpSpPr>
        <p:grpSpPr>
          <a:xfrm>
            <a:off x="-290920" y="0"/>
            <a:ext cx="12483000" cy="6858000"/>
            <a:chOff x="-290920" y="0"/>
            <a:chExt cx="12483000" cy="6858000"/>
          </a:xfrm>
        </p:grpSpPr>
        <p:sp>
          <p:nvSpPr>
            <p:cNvPr id="695" name="Google Shape;695;p26"/>
            <p:cNvSpPr/>
            <p:nvPr/>
          </p:nvSpPr>
          <p:spPr>
            <a:xfrm>
              <a:off x="-290920" y="0"/>
              <a:ext cx="124830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96" name="Google Shape;696;p26"/>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97" name="Google Shape;697;p26"/>
            <p:cNvSpPr txBox="1"/>
            <p:nvPr/>
          </p:nvSpPr>
          <p:spPr>
            <a:xfrm rot="-5400000">
              <a:off x="10872852" y="32870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698" name="Google Shape;698;p26"/>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699" name="Google Shape;699;p26"/>
          <p:cNvGrpSpPr/>
          <p:nvPr/>
        </p:nvGrpSpPr>
        <p:grpSpPr>
          <a:xfrm>
            <a:off x="372238" y="-2"/>
            <a:ext cx="11447501" cy="6858000"/>
            <a:chOff x="213096" y="0"/>
            <a:chExt cx="11447501" cy="6858000"/>
          </a:xfrm>
        </p:grpSpPr>
        <p:sp>
          <p:nvSpPr>
            <p:cNvPr id="700" name="Google Shape;700;p26"/>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01" name="Google Shape;701;p26"/>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02" name="Google Shape;702;p26"/>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703" name="Google Shape;703;p26"/>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704" name="Google Shape;704;p26"/>
          <p:cNvGrpSpPr/>
          <p:nvPr/>
        </p:nvGrpSpPr>
        <p:grpSpPr>
          <a:xfrm>
            <a:off x="1376258" y="0"/>
            <a:ext cx="9961200" cy="6858000"/>
            <a:chOff x="491575" y="0"/>
            <a:chExt cx="9961200" cy="6858000"/>
          </a:xfrm>
        </p:grpSpPr>
        <p:sp>
          <p:nvSpPr>
            <p:cNvPr id="705" name="Google Shape;705;p26"/>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06" name="Google Shape;706;p26"/>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07" name="Google Shape;707;p26"/>
            <p:cNvSpPr txBox="1"/>
            <p:nvPr/>
          </p:nvSpPr>
          <p:spPr>
            <a:xfrm rot="-5400000">
              <a:off x="9117190"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708" name="Google Shape;708;p26"/>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709" name="Google Shape;709;p26"/>
          <p:cNvGrpSpPr/>
          <p:nvPr/>
        </p:nvGrpSpPr>
        <p:grpSpPr>
          <a:xfrm>
            <a:off x="1308910" y="0"/>
            <a:ext cx="9574200" cy="6858000"/>
            <a:chOff x="491575" y="0"/>
            <a:chExt cx="9574200" cy="6858000"/>
          </a:xfrm>
        </p:grpSpPr>
        <p:sp>
          <p:nvSpPr>
            <p:cNvPr id="710" name="Google Shape;710;p26"/>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11" name="Google Shape;711;p26"/>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12" name="Google Shape;712;p26"/>
            <p:cNvSpPr txBox="1"/>
            <p:nvPr/>
          </p:nvSpPr>
          <p:spPr>
            <a:xfrm rot="-5400000">
              <a:off x="8746486" y="3251218"/>
              <a:ext cx="1992000" cy="523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900"/>
            </a:p>
          </p:txBody>
        </p:sp>
        <p:pic>
          <p:nvPicPr>
            <p:cNvPr id="713" name="Google Shape;713;p26"/>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pic>
        <p:nvPicPr>
          <p:cNvPr id="714" name="Google Shape;714;p26"/>
          <p:cNvPicPr preferRelativeResize="0"/>
          <p:nvPr/>
        </p:nvPicPr>
        <p:blipFill>
          <a:blip r:embed="rId4">
            <a:alphaModFix/>
          </a:blip>
          <a:stretch>
            <a:fillRect/>
          </a:stretch>
        </p:blipFill>
        <p:spPr>
          <a:xfrm>
            <a:off x="1746575" y="1744450"/>
            <a:ext cx="7568774" cy="4000675"/>
          </a:xfrm>
          <a:prstGeom prst="rect">
            <a:avLst/>
          </a:prstGeom>
          <a:noFill/>
          <a:ln>
            <a:noFill/>
          </a:ln>
          <a:effectLst>
            <a:outerShdw blurRad="215900" sx="101000" rotWithShape="0" algn="l" dist="38100" sy="101000">
              <a:srgbClr val="595959">
                <a:alpha val="34900"/>
              </a:srgbClr>
            </a:outerShdw>
          </a:effectLst>
        </p:spPr>
      </p:pic>
      <p:sp>
        <p:nvSpPr>
          <p:cNvPr id="715" name="Google Shape;715;p26"/>
          <p:cNvSpPr txBox="1"/>
          <p:nvPr/>
        </p:nvSpPr>
        <p:spPr>
          <a:xfrm>
            <a:off x="1867725" y="886750"/>
            <a:ext cx="7109100" cy="15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Twentieth Century"/>
                <a:ea typeface="Twentieth Century"/>
                <a:cs typeface="Twentieth Century"/>
                <a:sym typeface="Twentieth Century"/>
              </a:rPr>
              <a:t>Meeting documentation ()</a:t>
            </a:r>
            <a:endParaRPr>
              <a:latin typeface="Twentieth Century"/>
              <a:ea typeface="Twentieth Century"/>
              <a:cs typeface="Twentieth Century"/>
              <a:sym typeface="Twentieth Century"/>
            </a:endParaRPr>
          </a:p>
          <a:p>
            <a:pPr indent="-317500" lvl="0" marL="457200" rtl="0" algn="l">
              <a:spcBef>
                <a:spcPts val="0"/>
              </a:spcBef>
              <a:spcAft>
                <a:spcPts val="0"/>
              </a:spcAft>
              <a:buSzPts val="1400"/>
              <a:buFont typeface="Twentieth Century"/>
              <a:buChar char="-"/>
            </a:pPr>
            <a:r>
              <a:rPr lang="en-US">
                <a:latin typeface="Twentieth Century"/>
                <a:ea typeface="Twentieth Century"/>
                <a:cs typeface="Twentieth Century"/>
                <a:sym typeface="Twentieth Century"/>
              </a:rPr>
              <a:t>First 2 Week (3 times/week)</a:t>
            </a:r>
            <a:endParaRPr>
              <a:latin typeface="Twentieth Century"/>
              <a:ea typeface="Twentieth Century"/>
              <a:cs typeface="Twentieth Century"/>
              <a:sym typeface="Twentieth Century"/>
            </a:endParaRPr>
          </a:p>
          <a:p>
            <a:pPr indent="-317500" lvl="0" marL="457200" rtl="0" algn="l">
              <a:spcBef>
                <a:spcPts val="0"/>
              </a:spcBef>
              <a:spcAft>
                <a:spcPts val="0"/>
              </a:spcAft>
              <a:buSzPts val="1400"/>
              <a:buFont typeface="Twentieth Century"/>
              <a:buChar char="-"/>
            </a:pPr>
            <a:r>
              <a:rPr lang="en-US">
                <a:latin typeface="Twentieth Century"/>
                <a:ea typeface="Twentieth Century"/>
                <a:cs typeface="Twentieth Century"/>
                <a:sym typeface="Twentieth Century"/>
              </a:rPr>
              <a:t>Last Week (</a:t>
            </a:r>
            <a:r>
              <a:rPr b="1" lang="en-US">
                <a:latin typeface="Twentieth Century"/>
                <a:ea typeface="Twentieth Century"/>
                <a:cs typeface="Twentieth Century"/>
                <a:sym typeface="Twentieth Century"/>
              </a:rPr>
              <a:t>every</a:t>
            </a:r>
            <a:r>
              <a:rPr lang="en-US">
                <a:latin typeface="Twentieth Century"/>
                <a:ea typeface="Twentieth Century"/>
                <a:cs typeface="Twentieth Century"/>
                <a:sym typeface="Twentieth Century"/>
              </a:rPr>
              <a:t> day)</a:t>
            </a:r>
            <a:endParaRPr>
              <a:latin typeface="Twentieth Century"/>
              <a:ea typeface="Twentieth Century"/>
              <a:cs typeface="Twentieth Century"/>
              <a:sym typeface="Twentieth Century"/>
            </a:endParaRPr>
          </a:p>
        </p:txBody>
      </p:sp>
      <p:sp>
        <p:nvSpPr>
          <p:cNvPr id="716" name="Google Shape;716;p26"/>
          <p:cNvSpPr txBox="1"/>
          <p:nvPr/>
        </p:nvSpPr>
        <p:spPr>
          <a:xfrm>
            <a:off x="1984700" y="1666325"/>
            <a:ext cx="7066500" cy="82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0" name="Shape 720"/>
        <p:cNvGrpSpPr/>
        <p:nvPr/>
      </p:nvGrpSpPr>
      <p:grpSpPr>
        <a:xfrm>
          <a:off x="0" y="0"/>
          <a:ext cx="0" cy="0"/>
          <a:chOff x="0" y="0"/>
          <a:chExt cx="0" cy="0"/>
        </a:xfrm>
      </p:grpSpPr>
      <p:grpSp>
        <p:nvGrpSpPr>
          <p:cNvPr id="721" name="Google Shape;721;p27"/>
          <p:cNvGrpSpPr/>
          <p:nvPr/>
        </p:nvGrpSpPr>
        <p:grpSpPr>
          <a:xfrm>
            <a:off x="-290920" y="0"/>
            <a:ext cx="12482921" cy="6858000"/>
            <a:chOff x="-290920" y="0"/>
            <a:chExt cx="12482921" cy="6858000"/>
          </a:xfrm>
        </p:grpSpPr>
        <p:sp>
          <p:nvSpPr>
            <p:cNvPr id="722" name="Google Shape;722;p27"/>
            <p:cNvSpPr/>
            <p:nvPr/>
          </p:nvSpPr>
          <p:spPr>
            <a:xfrm>
              <a:off x="-290920" y="0"/>
              <a:ext cx="1248292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3" name="Google Shape;723;p27"/>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4" name="Google Shape;724;p27"/>
            <p:cNvSpPr txBox="1"/>
            <p:nvPr/>
          </p:nvSpPr>
          <p:spPr>
            <a:xfrm rot="-5400000">
              <a:off x="10872792" y="3287067"/>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725" name="Google Shape;725;p27"/>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726" name="Google Shape;726;p27"/>
          <p:cNvGrpSpPr/>
          <p:nvPr/>
        </p:nvGrpSpPr>
        <p:grpSpPr>
          <a:xfrm>
            <a:off x="226788" y="-2"/>
            <a:ext cx="11447501" cy="6858000"/>
            <a:chOff x="213096" y="0"/>
            <a:chExt cx="11447501" cy="6858000"/>
          </a:xfrm>
        </p:grpSpPr>
        <p:sp>
          <p:nvSpPr>
            <p:cNvPr id="727" name="Google Shape;727;p27"/>
            <p:cNvSpPr/>
            <p:nvPr/>
          </p:nvSpPr>
          <p:spPr>
            <a:xfrm>
              <a:off x="213096" y="0"/>
              <a:ext cx="1144750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8" name="Google Shape;728;p27"/>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9" name="Google Shape;729;p27"/>
            <p:cNvSpPr txBox="1"/>
            <p:nvPr/>
          </p:nvSpPr>
          <p:spPr>
            <a:xfrm rot="-5400000">
              <a:off x="10341391" y="3198167"/>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730" name="Google Shape;730;p27"/>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731" name="Google Shape;731;p27"/>
          <p:cNvGrpSpPr/>
          <p:nvPr/>
        </p:nvGrpSpPr>
        <p:grpSpPr>
          <a:xfrm>
            <a:off x="1184133" y="0"/>
            <a:ext cx="9961092" cy="6858000"/>
            <a:chOff x="491575" y="0"/>
            <a:chExt cx="9961092" cy="6858000"/>
          </a:xfrm>
        </p:grpSpPr>
        <p:sp>
          <p:nvSpPr>
            <p:cNvPr id="732" name="Google Shape;732;p27"/>
            <p:cNvSpPr/>
            <p:nvPr/>
          </p:nvSpPr>
          <p:spPr>
            <a:xfrm>
              <a:off x="491575" y="0"/>
              <a:ext cx="9961092"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3" name="Google Shape;733;p27"/>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4" name="Google Shape;734;p27"/>
            <p:cNvSpPr txBox="1"/>
            <p:nvPr/>
          </p:nvSpPr>
          <p:spPr>
            <a:xfrm rot="-5400000">
              <a:off x="9117129" y="3281944"/>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735" name="Google Shape;735;p27"/>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sp>
        <p:nvSpPr>
          <p:cNvPr id="736" name="Google Shape;736;p27"/>
          <p:cNvSpPr/>
          <p:nvPr/>
        </p:nvSpPr>
        <p:spPr>
          <a:xfrm>
            <a:off x="-7962177" y="-1"/>
            <a:ext cx="5781368"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737" name="Google Shape;737;p27"/>
          <p:cNvGrpSpPr/>
          <p:nvPr/>
        </p:nvGrpSpPr>
        <p:grpSpPr>
          <a:xfrm>
            <a:off x="1049062" y="0"/>
            <a:ext cx="9574094" cy="6858000"/>
            <a:chOff x="491575" y="0"/>
            <a:chExt cx="9574094" cy="6858000"/>
          </a:xfrm>
        </p:grpSpPr>
        <p:sp>
          <p:nvSpPr>
            <p:cNvPr id="738" name="Google Shape;738;p27"/>
            <p:cNvSpPr/>
            <p:nvPr/>
          </p:nvSpPr>
          <p:spPr>
            <a:xfrm>
              <a:off x="491575" y="0"/>
              <a:ext cx="9574094"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9" name="Google Shape;739;p27"/>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40" name="Google Shape;740;p27"/>
            <p:cNvSpPr txBox="1"/>
            <p:nvPr/>
          </p:nvSpPr>
          <p:spPr>
            <a:xfrm rot="-5400000">
              <a:off x="8746453" y="3281943"/>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741" name="Google Shape;741;p27"/>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grpSp>
        <p:nvGrpSpPr>
          <p:cNvPr id="742" name="Google Shape;742;p27"/>
          <p:cNvGrpSpPr/>
          <p:nvPr/>
        </p:nvGrpSpPr>
        <p:grpSpPr>
          <a:xfrm>
            <a:off x="-1780364" y="-1"/>
            <a:ext cx="11860720" cy="6858000"/>
            <a:chOff x="-2449883" y="-1"/>
            <a:chExt cx="11860720" cy="6858000"/>
          </a:xfrm>
        </p:grpSpPr>
        <p:sp>
          <p:nvSpPr>
            <p:cNvPr id="743" name="Google Shape;743;p27"/>
            <p:cNvSpPr/>
            <p:nvPr/>
          </p:nvSpPr>
          <p:spPr>
            <a:xfrm>
              <a:off x="-2449883" y="-1"/>
              <a:ext cx="11860720"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44" name="Google Shape;744;p27"/>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45" name="Google Shape;745;p27"/>
            <p:cNvSpPr txBox="1"/>
            <p:nvPr/>
          </p:nvSpPr>
          <p:spPr>
            <a:xfrm rot="-5400000">
              <a:off x="8091629" y="3281942"/>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746" name="Google Shape;746;p27"/>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grpSp>
        <p:nvGrpSpPr>
          <p:cNvPr id="747" name="Google Shape;747;p27"/>
          <p:cNvGrpSpPr/>
          <p:nvPr/>
        </p:nvGrpSpPr>
        <p:grpSpPr>
          <a:xfrm>
            <a:off x="1390265" y="2105701"/>
            <a:ext cx="3197225" cy="1483083"/>
            <a:chOff x="764723" y="2142394"/>
            <a:chExt cx="3197225" cy="1483083"/>
          </a:xfrm>
        </p:grpSpPr>
        <p:sp>
          <p:nvSpPr>
            <p:cNvPr id="748" name="Google Shape;748;p27"/>
            <p:cNvSpPr/>
            <p:nvPr/>
          </p:nvSpPr>
          <p:spPr>
            <a:xfrm>
              <a:off x="764723" y="2277144"/>
              <a:ext cx="662056" cy="662056"/>
            </a:xfrm>
            <a:prstGeom prst="ellipse">
              <a:avLst/>
            </a:pr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49" name="Google Shape;749;p27"/>
            <p:cNvSpPr txBox="1"/>
            <p:nvPr/>
          </p:nvSpPr>
          <p:spPr>
            <a:xfrm>
              <a:off x="1435200" y="2142394"/>
              <a:ext cx="155575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Data </a:t>
              </a:r>
              <a:r>
                <a:rPr lang="en-US" sz="1800">
                  <a:solidFill>
                    <a:schemeClr val="dk1"/>
                  </a:solidFill>
                  <a:latin typeface="Twentieth Century"/>
                  <a:ea typeface="Twentieth Century"/>
                  <a:cs typeface="Twentieth Century"/>
                  <a:sym typeface="Twentieth Century"/>
                </a:rPr>
                <a:t>Collection</a:t>
              </a:r>
              <a:endParaRPr sz="1800">
                <a:solidFill>
                  <a:srgbClr val="3F3F3F"/>
                </a:solidFill>
                <a:latin typeface="Twentieth Century"/>
                <a:ea typeface="Twentieth Century"/>
                <a:cs typeface="Twentieth Century"/>
                <a:sym typeface="Twentieth Century"/>
              </a:endParaRPr>
            </a:p>
          </p:txBody>
        </p:sp>
        <p:sp>
          <p:nvSpPr>
            <p:cNvPr id="750" name="Google Shape;750;p27"/>
            <p:cNvSpPr txBox="1"/>
            <p:nvPr/>
          </p:nvSpPr>
          <p:spPr>
            <a:xfrm>
              <a:off x="1435200" y="2425148"/>
              <a:ext cx="2526748" cy="120032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200">
                  <a:solidFill>
                    <a:srgbClr val="3F3F3F"/>
                  </a:solidFill>
                  <a:latin typeface="Twentieth Century"/>
                  <a:ea typeface="Twentieth Century"/>
                  <a:cs typeface="Twentieth Century"/>
                  <a:sym typeface="Twentieth Century"/>
                </a:rPr>
                <a:t>the process of gathering and measuring information on targeted variables in an established system, which then enables one to answer relevant questions and evaluate outcomes.</a:t>
              </a:r>
              <a:endParaRPr/>
            </a:p>
          </p:txBody>
        </p:sp>
      </p:grpSp>
      <p:grpSp>
        <p:nvGrpSpPr>
          <p:cNvPr id="751" name="Google Shape;751;p27"/>
          <p:cNvGrpSpPr/>
          <p:nvPr/>
        </p:nvGrpSpPr>
        <p:grpSpPr>
          <a:xfrm>
            <a:off x="1381792" y="4288311"/>
            <a:ext cx="3197225" cy="1298417"/>
            <a:chOff x="764723" y="3420415"/>
            <a:chExt cx="3197225" cy="1298417"/>
          </a:xfrm>
        </p:grpSpPr>
        <p:sp>
          <p:nvSpPr>
            <p:cNvPr id="752" name="Google Shape;752;p27"/>
            <p:cNvSpPr/>
            <p:nvPr/>
          </p:nvSpPr>
          <p:spPr>
            <a:xfrm>
              <a:off x="764723" y="3555165"/>
              <a:ext cx="662056" cy="662056"/>
            </a:xfrm>
            <a:prstGeom prst="ellipse">
              <a:avLst/>
            </a:pr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53" name="Google Shape;753;p27"/>
            <p:cNvSpPr txBox="1"/>
            <p:nvPr/>
          </p:nvSpPr>
          <p:spPr>
            <a:xfrm>
              <a:off x="1435200" y="3420415"/>
              <a:ext cx="155575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Modeling</a:t>
              </a:r>
              <a:endParaRPr/>
            </a:p>
          </p:txBody>
        </p:sp>
        <p:sp>
          <p:nvSpPr>
            <p:cNvPr id="754" name="Google Shape;754;p27"/>
            <p:cNvSpPr txBox="1"/>
            <p:nvPr/>
          </p:nvSpPr>
          <p:spPr>
            <a:xfrm>
              <a:off x="1435200" y="3703169"/>
              <a:ext cx="2526748" cy="10156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200">
                  <a:solidFill>
                    <a:srgbClr val="3F3F3F"/>
                  </a:solidFill>
                  <a:latin typeface="Twentieth Century"/>
                  <a:ea typeface="Twentieth Century"/>
                  <a:cs typeface="Twentieth Century"/>
                  <a:sym typeface="Twentieth Century"/>
                </a:rPr>
                <a:t>Modeling in machine learning is an iterative phase where a data scientist continually train and test machine learning models to discover the best one for the given task</a:t>
              </a:r>
              <a:endParaRPr/>
            </a:p>
          </p:txBody>
        </p:sp>
      </p:grpSp>
      <p:grpSp>
        <p:nvGrpSpPr>
          <p:cNvPr id="755" name="Google Shape;755;p27"/>
          <p:cNvGrpSpPr/>
          <p:nvPr/>
        </p:nvGrpSpPr>
        <p:grpSpPr>
          <a:xfrm>
            <a:off x="5087656" y="4232969"/>
            <a:ext cx="3197225" cy="929085"/>
            <a:chOff x="4504627" y="3420415"/>
            <a:chExt cx="3197225" cy="929085"/>
          </a:xfrm>
        </p:grpSpPr>
        <p:sp>
          <p:nvSpPr>
            <p:cNvPr id="756" name="Google Shape;756;p27"/>
            <p:cNvSpPr/>
            <p:nvPr/>
          </p:nvSpPr>
          <p:spPr>
            <a:xfrm>
              <a:off x="4504627" y="3555165"/>
              <a:ext cx="662056" cy="662056"/>
            </a:xfrm>
            <a:prstGeom prst="ellipse">
              <a:avLst/>
            </a:pr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57" name="Google Shape;757;p27"/>
            <p:cNvSpPr txBox="1"/>
            <p:nvPr/>
          </p:nvSpPr>
          <p:spPr>
            <a:xfrm>
              <a:off x="5175104" y="3420415"/>
              <a:ext cx="155575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Evaluation</a:t>
              </a:r>
              <a:endParaRPr/>
            </a:p>
          </p:txBody>
        </p:sp>
        <p:sp>
          <p:nvSpPr>
            <p:cNvPr id="758" name="Google Shape;758;p27"/>
            <p:cNvSpPr txBox="1"/>
            <p:nvPr/>
          </p:nvSpPr>
          <p:spPr>
            <a:xfrm>
              <a:off x="5175104" y="3703169"/>
              <a:ext cx="2526748"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200">
                  <a:solidFill>
                    <a:srgbClr val="3F3F3F"/>
                  </a:solidFill>
                  <a:latin typeface="Twentieth Century"/>
                  <a:ea typeface="Twentieth Century"/>
                  <a:cs typeface="Twentieth Century"/>
                  <a:sym typeface="Twentieth Century"/>
                </a:rPr>
                <a:t>Model evaluation aims to estimate the generalization accuracy of a model on future (unseen/out-of-sample) data</a:t>
              </a:r>
              <a:endParaRPr/>
            </a:p>
          </p:txBody>
        </p:sp>
      </p:grpSp>
      <p:grpSp>
        <p:nvGrpSpPr>
          <p:cNvPr id="759" name="Google Shape;759;p27"/>
          <p:cNvGrpSpPr/>
          <p:nvPr/>
        </p:nvGrpSpPr>
        <p:grpSpPr>
          <a:xfrm>
            <a:off x="5130282" y="2014603"/>
            <a:ext cx="3197225" cy="1113751"/>
            <a:chOff x="4504627" y="2142394"/>
            <a:chExt cx="3197225" cy="1113751"/>
          </a:xfrm>
        </p:grpSpPr>
        <p:sp>
          <p:nvSpPr>
            <p:cNvPr id="760" name="Google Shape;760;p27"/>
            <p:cNvSpPr/>
            <p:nvPr/>
          </p:nvSpPr>
          <p:spPr>
            <a:xfrm>
              <a:off x="4504627" y="2277144"/>
              <a:ext cx="662056" cy="662056"/>
            </a:xfrm>
            <a:prstGeom prst="ellipse">
              <a:avLst/>
            </a:pr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61" name="Google Shape;761;p27"/>
            <p:cNvSpPr txBox="1"/>
            <p:nvPr/>
          </p:nvSpPr>
          <p:spPr>
            <a:xfrm>
              <a:off x="5175104" y="2142394"/>
              <a:ext cx="155575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Preprocessing</a:t>
              </a:r>
              <a:endParaRPr/>
            </a:p>
          </p:txBody>
        </p:sp>
        <p:sp>
          <p:nvSpPr>
            <p:cNvPr id="762" name="Google Shape;762;p27"/>
            <p:cNvSpPr txBox="1"/>
            <p:nvPr/>
          </p:nvSpPr>
          <p:spPr>
            <a:xfrm>
              <a:off x="5175104" y="2425148"/>
              <a:ext cx="2526748"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200">
                  <a:solidFill>
                    <a:srgbClr val="3F3F3F"/>
                  </a:solidFill>
                  <a:latin typeface="Twentieth Century"/>
                  <a:ea typeface="Twentieth Century"/>
                  <a:cs typeface="Twentieth Century"/>
                  <a:sym typeface="Twentieth Century"/>
                </a:rPr>
                <a:t>step in which the data gets transformed, or Encoded, to bring it to such a state that now the machine can easily parse it</a:t>
              </a:r>
              <a:endParaRPr/>
            </a:p>
          </p:txBody>
        </p:sp>
      </p:grpSp>
      <p:pic>
        <p:nvPicPr>
          <p:cNvPr id="763" name="Google Shape;763;p27"/>
          <p:cNvPicPr preferRelativeResize="0"/>
          <p:nvPr/>
        </p:nvPicPr>
        <p:blipFill rotWithShape="1">
          <a:blip r:embed="rId4">
            <a:alphaModFix/>
          </a:blip>
          <a:srcRect b="0" l="0" r="0" t="0"/>
          <a:stretch/>
        </p:blipFill>
        <p:spPr>
          <a:xfrm>
            <a:off x="5262113" y="2240451"/>
            <a:ext cx="398394" cy="398394"/>
          </a:xfrm>
          <a:prstGeom prst="rect">
            <a:avLst/>
          </a:prstGeom>
          <a:noFill/>
          <a:ln>
            <a:noFill/>
          </a:ln>
        </p:spPr>
      </p:pic>
      <p:pic>
        <p:nvPicPr>
          <p:cNvPr id="764" name="Google Shape;764;p27"/>
          <p:cNvPicPr preferRelativeResize="0"/>
          <p:nvPr/>
        </p:nvPicPr>
        <p:blipFill rotWithShape="1">
          <a:blip r:embed="rId4">
            <a:alphaModFix/>
          </a:blip>
          <a:srcRect b="0" l="0" r="0" t="0"/>
          <a:stretch/>
        </p:blipFill>
        <p:spPr>
          <a:xfrm>
            <a:off x="1510605" y="4523812"/>
            <a:ext cx="398394" cy="398394"/>
          </a:xfrm>
          <a:prstGeom prst="rect">
            <a:avLst/>
          </a:prstGeom>
          <a:noFill/>
          <a:ln>
            <a:noFill/>
          </a:ln>
        </p:spPr>
      </p:pic>
      <p:pic>
        <p:nvPicPr>
          <p:cNvPr id="765" name="Google Shape;765;p27"/>
          <p:cNvPicPr preferRelativeResize="0"/>
          <p:nvPr/>
        </p:nvPicPr>
        <p:blipFill rotWithShape="1">
          <a:blip r:embed="rId4">
            <a:alphaModFix/>
          </a:blip>
          <a:srcRect b="0" l="0" r="0" t="0"/>
          <a:stretch/>
        </p:blipFill>
        <p:spPr>
          <a:xfrm>
            <a:off x="5225547" y="4472977"/>
            <a:ext cx="398394" cy="398394"/>
          </a:xfrm>
          <a:prstGeom prst="rect">
            <a:avLst/>
          </a:prstGeom>
          <a:noFill/>
          <a:ln>
            <a:noFill/>
          </a:ln>
        </p:spPr>
      </p:pic>
      <p:sp>
        <p:nvSpPr>
          <p:cNvPr id="766" name="Google Shape;766;p27"/>
          <p:cNvSpPr/>
          <p:nvPr/>
        </p:nvSpPr>
        <p:spPr>
          <a:xfrm>
            <a:off x="-3389745" y="0"/>
            <a:ext cx="15581745" cy="249381"/>
          </a:xfrm>
          <a:prstGeom prst="rect">
            <a:avLst/>
          </a:prstGeom>
          <a:solidFill>
            <a:schemeClr val="accent4"/>
          </a:solidFill>
          <a:ln cap="flat" cmpd="sng" w="12700">
            <a:solidFill>
              <a:srgbClr val="FFFF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pic>
        <p:nvPicPr>
          <p:cNvPr id="767" name="Google Shape;767;p27"/>
          <p:cNvPicPr preferRelativeResize="0"/>
          <p:nvPr/>
        </p:nvPicPr>
        <p:blipFill rotWithShape="1">
          <a:blip r:embed="rId4">
            <a:alphaModFix/>
          </a:blip>
          <a:srcRect b="0" l="0" r="0" t="0"/>
          <a:stretch/>
        </p:blipFill>
        <p:spPr>
          <a:xfrm>
            <a:off x="1515014" y="2386372"/>
            <a:ext cx="398394" cy="398394"/>
          </a:xfrm>
          <a:prstGeom prst="rect">
            <a:avLst/>
          </a:prstGeom>
          <a:noFill/>
          <a:ln>
            <a:noFill/>
          </a:ln>
        </p:spPr>
      </p:pic>
      <p:sp>
        <p:nvSpPr>
          <p:cNvPr id="768" name="Google Shape;768;p27"/>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sp>
        <p:nvSpPr>
          <p:cNvPr id="769" name="Google Shape;769;p27"/>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770" name="Google Shape;770;p27"/>
          <p:cNvPicPr preferRelativeResize="0"/>
          <p:nvPr/>
        </p:nvPicPr>
        <p:blipFill>
          <a:blip r:embed="rId5">
            <a:alphaModFix/>
          </a:blip>
          <a:stretch>
            <a:fillRect/>
          </a:stretch>
        </p:blipFill>
        <p:spPr>
          <a:xfrm>
            <a:off x="7630850" y="537550"/>
            <a:ext cx="2181076" cy="510971"/>
          </a:xfrm>
          <a:prstGeom prst="rect">
            <a:avLst/>
          </a:prstGeom>
          <a:noFill/>
          <a:ln>
            <a:noFill/>
          </a:ln>
        </p:spPr>
      </p:pic>
      <p:grpSp>
        <p:nvGrpSpPr>
          <p:cNvPr id="771" name="Google Shape;771;p27"/>
          <p:cNvGrpSpPr/>
          <p:nvPr/>
        </p:nvGrpSpPr>
        <p:grpSpPr>
          <a:xfrm>
            <a:off x="-290920" y="0"/>
            <a:ext cx="12483000" cy="6858000"/>
            <a:chOff x="-290920" y="0"/>
            <a:chExt cx="12483000" cy="6858000"/>
          </a:xfrm>
        </p:grpSpPr>
        <p:sp>
          <p:nvSpPr>
            <p:cNvPr id="772" name="Google Shape;772;p27"/>
            <p:cNvSpPr/>
            <p:nvPr/>
          </p:nvSpPr>
          <p:spPr>
            <a:xfrm>
              <a:off x="-290920" y="0"/>
              <a:ext cx="124830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73" name="Google Shape;773;p27"/>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74" name="Google Shape;774;p27"/>
            <p:cNvSpPr txBox="1"/>
            <p:nvPr/>
          </p:nvSpPr>
          <p:spPr>
            <a:xfrm rot="-5400000">
              <a:off x="10872852" y="32870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775" name="Google Shape;775;p27"/>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776" name="Google Shape;776;p27"/>
          <p:cNvGrpSpPr/>
          <p:nvPr/>
        </p:nvGrpSpPr>
        <p:grpSpPr>
          <a:xfrm>
            <a:off x="226788" y="-2"/>
            <a:ext cx="11447501" cy="6858000"/>
            <a:chOff x="213096" y="0"/>
            <a:chExt cx="11447501" cy="6858000"/>
          </a:xfrm>
        </p:grpSpPr>
        <p:sp>
          <p:nvSpPr>
            <p:cNvPr id="777" name="Google Shape;777;p27"/>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78" name="Google Shape;778;p27"/>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79" name="Google Shape;779;p27"/>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780" name="Google Shape;780;p27"/>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781" name="Google Shape;781;p27"/>
          <p:cNvGrpSpPr/>
          <p:nvPr/>
        </p:nvGrpSpPr>
        <p:grpSpPr>
          <a:xfrm>
            <a:off x="1184133" y="0"/>
            <a:ext cx="9961200" cy="6858000"/>
            <a:chOff x="491575" y="0"/>
            <a:chExt cx="9961200" cy="6858000"/>
          </a:xfrm>
        </p:grpSpPr>
        <p:sp>
          <p:nvSpPr>
            <p:cNvPr id="782" name="Google Shape;782;p27"/>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83" name="Google Shape;783;p27"/>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84" name="Google Shape;784;p27"/>
            <p:cNvSpPr txBox="1"/>
            <p:nvPr/>
          </p:nvSpPr>
          <p:spPr>
            <a:xfrm rot="-5400000">
              <a:off x="9117190"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785" name="Google Shape;785;p27"/>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786" name="Google Shape;786;p27"/>
          <p:cNvGrpSpPr/>
          <p:nvPr/>
        </p:nvGrpSpPr>
        <p:grpSpPr>
          <a:xfrm>
            <a:off x="1049062" y="0"/>
            <a:ext cx="9574200" cy="6858000"/>
            <a:chOff x="491575" y="0"/>
            <a:chExt cx="9574200" cy="6858000"/>
          </a:xfrm>
        </p:grpSpPr>
        <p:sp>
          <p:nvSpPr>
            <p:cNvPr id="787" name="Google Shape;787;p27"/>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88" name="Google Shape;788;p27"/>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89" name="Google Shape;789;p27"/>
            <p:cNvSpPr txBox="1"/>
            <p:nvPr/>
          </p:nvSpPr>
          <p:spPr>
            <a:xfrm rot="-5400000">
              <a:off x="8746513"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790" name="Google Shape;790;p27"/>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grpSp>
        <p:nvGrpSpPr>
          <p:cNvPr id="791" name="Google Shape;791;p27"/>
          <p:cNvGrpSpPr/>
          <p:nvPr/>
        </p:nvGrpSpPr>
        <p:grpSpPr>
          <a:xfrm>
            <a:off x="-1780364" y="-1"/>
            <a:ext cx="11860800" cy="6858000"/>
            <a:chOff x="-2449883" y="-1"/>
            <a:chExt cx="11860800" cy="6858000"/>
          </a:xfrm>
        </p:grpSpPr>
        <p:sp>
          <p:nvSpPr>
            <p:cNvPr id="792" name="Google Shape;792;p27"/>
            <p:cNvSpPr/>
            <p:nvPr/>
          </p:nvSpPr>
          <p:spPr>
            <a:xfrm>
              <a:off x="-2449883" y="-1"/>
              <a:ext cx="118608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93" name="Google Shape;793;p27"/>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94" name="Google Shape;794;p27"/>
            <p:cNvSpPr txBox="1"/>
            <p:nvPr/>
          </p:nvSpPr>
          <p:spPr>
            <a:xfrm rot="-5400000">
              <a:off x="8091690"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795" name="Google Shape;795;p27"/>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796" name="Google Shape;796;p27"/>
          <p:cNvSpPr/>
          <p:nvPr/>
        </p:nvSpPr>
        <p:spPr>
          <a:xfrm>
            <a:off x="-3389745" y="0"/>
            <a:ext cx="15581700" cy="249300"/>
          </a:xfrm>
          <a:prstGeom prst="rect">
            <a:avLst/>
          </a:prstGeom>
          <a:solidFill>
            <a:schemeClr val="accent4"/>
          </a:solidFill>
          <a:ln cap="flat" cmpd="sng" w="12700">
            <a:solidFill>
              <a:srgbClr val="FFFF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797" name="Google Shape;797;p27"/>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sp>
        <p:nvSpPr>
          <p:cNvPr id="798" name="Google Shape;798;p27"/>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799" name="Google Shape;799;p27"/>
          <p:cNvPicPr preferRelativeResize="0"/>
          <p:nvPr/>
        </p:nvPicPr>
        <p:blipFill>
          <a:blip r:embed="rId5">
            <a:alphaModFix/>
          </a:blip>
          <a:stretch>
            <a:fillRect/>
          </a:stretch>
        </p:blipFill>
        <p:spPr>
          <a:xfrm>
            <a:off x="7630850" y="537550"/>
            <a:ext cx="2181076" cy="510971"/>
          </a:xfrm>
          <a:prstGeom prst="rect">
            <a:avLst/>
          </a:prstGeom>
          <a:noFill/>
          <a:ln>
            <a:noFill/>
          </a:ln>
        </p:spPr>
      </p:pic>
      <p:pic>
        <p:nvPicPr>
          <p:cNvPr id="800" name="Google Shape;800;p27"/>
          <p:cNvPicPr preferRelativeResize="0"/>
          <p:nvPr/>
        </p:nvPicPr>
        <p:blipFill>
          <a:blip r:embed="rId6">
            <a:alphaModFix/>
          </a:blip>
          <a:stretch>
            <a:fillRect/>
          </a:stretch>
        </p:blipFill>
        <p:spPr>
          <a:xfrm>
            <a:off x="7082351" y="477975"/>
            <a:ext cx="467888" cy="510975"/>
          </a:xfrm>
          <a:prstGeom prst="rect">
            <a:avLst/>
          </a:prstGeom>
          <a:noFill/>
          <a:ln>
            <a:noFill/>
          </a:ln>
        </p:spPr>
      </p:pic>
      <p:sp>
        <p:nvSpPr>
          <p:cNvPr id="801" name="Google Shape;801;p27"/>
          <p:cNvSpPr txBox="1"/>
          <p:nvPr/>
        </p:nvSpPr>
        <p:spPr>
          <a:xfrm>
            <a:off x="490825" y="1141350"/>
            <a:ext cx="8407500" cy="4572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US" sz="1500">
                <a:latin typeface="Twentieth Century"/>
                <a:ea typeface="Twentieth Century"/>
                <a:cs typeface="Twentieth Century"/>
                <a:sym typeface="Twentieth Century"/>
              </a:rPr>
              <a:t>From this project, we could achieve as 84% of both training and validation accuracy. It can be improved by using more HD patches as the inputs, but it also has drawback as it is computationally expensive. 		 	 	 		</a:t>
            </a:r>
            <a:endParaRPr sz="1500">
              <a:latin typeface="Twentieth Century"/>
              <a:ea typeface="Twentieth Century"/>
              <a:cs typeface="Twentieth Century"/>
              <a:sym typeface="Twentieth Century"/>
            </a:endParaRPr>
          </a:p>
          <a:p>
            <a:pPr indent="0" lvl="0" marL="0" rtl="0" algn="just">
              <a:spcBef>
                <a:spcPts val="0"/>
              </a:spcBef>
              <a:spcAft>
                <a:spcPts val="0"/>
              </a:spcAft>
              <a:buNone/>
            </a:pPr>
            <a:r>
              <a:rPr lang="en-US" sz="1500">
                <a:latin typeface="Twentieth Century"/>
                <a:ea typeface="Twentieth Century"/>
                <a:cs typeface="Twentieth Century"/>
                <a:sym typeface="Twentieth Century"/>
              </a:rPr>
              <a:t>Breast cancer detection by using digital/digitized histopathology images is a milestone in the field of medical pathology. It has also opened a door to new opportunities for research as there are many undiscovered areas that can be revealed by techniques and tools of machine learning and deep learning. We may obtain improved results by altering the network design and parameters. As an improvement to the proposed method, one can implement an autoencoder instead of manually reducing image size. It can compress data without losing the prominent features, because autoencoders can re-generate up to 90% of the original image. From the point of method improvement, we can incorporate spectral imaging. </a:t>
            </a:r>
            <a:endParaRPr sz="1500">
              <a:latin typeface="Twentieth Century"/>
              <a:ea typeface="Twentieth Century"/>
              <a:cs typeface="Twentieth Century"/>
              <a:sym typeface="Twentieth Century"/>
            </a:endParaRPr>
          </a:p>
          <a:p>
            <a:pPr indent="0" lvl="0" marL="0" rtl="0" algn="just">
              <a:spcBef>
                <a:spcPts val="0"/>
              </a:spcBef>
              <a:spcAft>
                <a:spcPts val="0"/>
              </a:spcAft>
              <a:buNone/>
            </a:pPr>
            <a:r>
              <a:t/>
            </a:r>
            <a:endParaRPr sz="1500">
              <a:latin typeface="Twentieth Century"/>
              <a:ea typeface="Twentieth Century"/>
              <a:cs typeface="Twentieth Century"/>
              <a:sym typeface="Twentieth Century"/>
            </a:endParaRPr>
          </a:p>
          <a:p>
            <a:pPr indent="0" lvl="0" marL="0" rtl="0" algn="just">
              <a:spcBef>
                <a:spcPts val="0"/>
              </a:spcBef>
              <a:spcAft>
                <a:spcPts val="0"/>
              </a:spcAft>
              <a:buNone/>
            </a:pPr>
            <a:r>
              <a:rPr lang="en-US" sz="1500">
                <a:latin typeface="Twentieth Century"/>
                <a:ea typeface="Twentieth Century"/>
                <a:cs typeface="Twentieth Century"/>
                <a:sym typeface="Twentieth Century"/>
              </a:rPr>
              <a:t>Our confusion matrix :</a:t>
            </a:r>
            <a:endParaRPr sz="1500">
              <a:latin typeface="Twentieth Century"/>
              <a:ea typeface="Twentieth Century"/>
              <a:cs typeface="Twentieth Century"/>
              <a:sym typeface="Twentieth Century"/>
            </a:endParaRPr>
          </a:p>
          <a:p>
            <a:pPr indent="0" lvl="0" marL="0" rtl="0" algn="just">
              <a:spcBef>
                <a:spcPts val="0"/>
              </a:spcBef>
              <a:spcAft>
                <a:spcPts val="0"/>
              </a:spcAft>
              <a:buNone/>
            </a:pPr>
            <a:r>
              <a:rPr lang="en-US" sz="1500">
                <a:latin typeface="Twentieth Century"/>
                <a:ea typeface="Twentieth Century"/>
                <a:cs typeface="Twentieth Century"/>
                <a:sym typeface="Twentieth Century"/>
              </a:rPr>
              <a:t>				</a:t>
            </a:r>
            <a:endParaRPr sz="1500">
              <a:latin typeface="Twentieth Century"/>
              <a:ea typeface="Twentieth Century"/>
              <a:cs typeface="Twentieth Century"/>
              <a:sym typeface="Twentieth Century"/>
            </a:endParaRPr>
          </a:p>
          <a:p>
            <a:pPr indent="0" lvl="0" marL="0" rtl="0" algn="just">
              <a:spcBef>
                <a:spcPts val="0"/>
              </a:spcBef>
              <a:spcAft>
                <a:spcPts val="0"/>
              </a:spcAft>
              <a:buNone/>
            </a:pPr>
            <a:r>
              <a:rPr lang="en-US" sz="1500">
                <a:latin typeface="Twentieth Century"/>
                <a:ea typeface="Twentieth Century"/>
                <a:cs typeface="Twentieth Century"/>
                <a:sym typeface="Twentieth Century"/>
              </a:rPr>
              <a:t>			</a:t>
            </a:r>
            <a:endParaRPr sz="1500">
              <a:latin typeface="Twentieth Century"/>
              <a:ea typeface="Twentieth Century"/>
              <a:cs typeface="Twentieth Century"/>
              <a:sym typeface="Twentieth Century"/>
            </a:endParaRPr>
          </a:p>
          <a:p>
            <a:pPr indent="0" lvl="0" marL="0" rtl="0" algn="just">
              <a:spcBef>
                <a:spcPts val="0"/>
              </a:spcBef>
              <a:spcAft>
                <a:spcPts val="0"/>
              </a:spcAft>
              <a:buNone/>
            </a:pPr>
            <a:r>
              <a:rPr lang="en-US" sz="1500">
                <a:latin typeface="Twentieth Century"/>
                <a:ea typeface="Twentieth Century"/>
                <a:cs typeface="Twentieth Century"/>
                <a:sym typeface="Twentieth Century"/>
              </a:rPr>
              <a:t>		</a:t>
            </a:r>
            <a:endParaRPr sz="1500">
              <a:latin typeface="Twentieth Century"/>
              <a:ea typeface="Twentieth Century"/>
              <a:cs typeface="Twentieth Century"/>
              <a:sym typeface="Twentieth Century"/>
            </a:endParaRPr>
          </a:p>
          <a:p>
            <a:pPr indent="0" lvl="0" marL="0" rtl="0" algn="just">
              <a:spcBef>
                <a:spcPts val="0"/>
              </a:spcBef>
              <a:spcAft>
                <a:spcPts val="0"/>
              </a:spcAft>
              <a:buNone/>
            </a:pPr>
            <a:r>
              <a:t/>
            </a:r>
            <a:endParaRPr sz="1500">
              <a:latin typeface="Twentieth Century"/>
              <a:ea typeface="Twentieth Century"/>
              <a:cs typeface="Twentieth Century"/>
              <a:sym typeface="Twentieth Century"/>
            </a:endParaRPr>
          </a:p>
        </p:txBody>
      </p:sp>
      <p:pic>
        <p:nvPicPr>
          <p:cNvPr id="802" name="Google Shape;802;p27"/>
          <p:cNvPicPr preferRelativeResize="0"/>
          <p:nvPr/>
        </p:nvPicPr>
        <p:blipFill>
          <a:blip r:embed="rId7">
            <a:alphaModFix/>
          </a:blip>
          <a:stretch>
            <a:fillRect/>
          </a:stretch>
        </p:blipFill>
        <p:spPr>
          <a:xfrm>
            <a:off x="1261650" y="4020025"/>
            <a:ext cx="2868651" cy="2614575"/>
          </a:xfrm>
          <a:prstGeom prst="rect">
            <a:avLst/>
          </a:prstGeom>
          <a:noFill/>
          <a:ln>
            <a:noFill/>
          </a:ln>
        </p:spPr>
      </p:pic>
      <p:pic>
        <p:nvPicPr>
          <p:cNvPr id="803" name="Google Shape;803;p27"/>
          <p:cNvPicPr preferRelativeResize="0"/>
          <p:nvPr/>
        </p:nvPicPr>
        <p:blipFill>
          <a:blip r:embed="rId8">
            <a:alphaModFix/>
          </a:blip>
          <a:stretch>
            <a:fillRect/>
          </a:stretch>
        </p:blipFill>
        <p:spPr>
          <a:xfrm>
            <a:off x="4734073" y="3901978"/>
            <a:ext cx="3989625" cy="273262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grpSp>
        <p:nvGrpSpPr>
          <p:cNvPr id="120" name="Google Shape;120;p14"/>
          <p:cNvGrpSpPr/>
          <p:nvPr/>
        </p:nvGrpSpPr>
        <p:grpSpPr>
          <a:xfrm>
            <a:off x="-290970" y="0"/>
            <a:ext cx="12482921" cy="6858000"/>
            <a:chOff x="-290920" y="0"/>
            <a:chExt cx="12482921" cy="6858000"/>
          </a:xfrm>
        </p:grpSpPr>
        <p:sp>
          <p:nvSpPr>
            <p:cNvPr id="121" name="Google Shape;121;p14"/>
            <p:cNvSpPr/>
            <p:nvPr/>
          </p:nvSpPr>
          <p:spPr>
            <a:xfrm>
              <a:off x="-290920" y="0"/>
              <a:ext cx="1248292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2" name="Google Shape;122;p14"/>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3" name="Google Shape;123;p14"/>
            <p:cNvSpPr txBox="1"/>
            <p:nvPr/>
          </p:nvSpPr>
          <p:spPr>
            <a:xfrm rot="-5400000">
              <a:off x="10872792" y="3256289"/>
              <a:ext cx="1992086"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rgbClr val="F0EEF0"/>
                  </a:solidFill>
                  <a:latin typeface="Twentieth Century"/>
                  <a:ea typeface="Twentieth Century"/>
                  <a:cs typeface="Twentieth Century"/>
                  <a:sym typeface="Twentieth Century"/>
                </a:rPr>
                <a:t>background</a:t>
              </a:r>
              <a:endParaRPr/>
            </a:p>
          </p:txBody>
        </p:sp>
        <p:pic>
          <p:nvPicPr>
            <p:cNvPr id="124" name="Google Shape;124;p14"/>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125" name="Google Shape;125;p14"/>
          <p:cNvGrpSpPr/>
          <p:nvPr/>
        </p:nvGrpSpPr>
        <p:grpSpPr>
          <a:xfrm>
            <a:off x="-8798784" y="0"/>
            <a:ext cx="11447501" cy="6858000"/>
            <a:chOff x="213096" y="0"/>
            <a:chExt cx="11447501" cy="6858000"/>
          </a:xfrm>
        </p:grpSpPr>
        <p:sp>
          <p:nvSpPr>
            <p:cNvPr id="126" name="Google Shape;126;p14"/>
            <p:cNvSpPr/>
            <p:nvPr/>
          </p:nvSpPr>
          <p:spPr>
            <a:xfrm>
              <a:off x="213096" y="0"/>
              <a:ext cx="1144750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7" name="Google Shape;127;p14"/>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8" name="Google Shape;128;p14"/>
            <p:cNvSpPr txBox="1"/>
            <p:nvPr/>
          </p:nvSpPr>
          <p:spPr>
            <a:xfrm rot="-5400000">
              <a:off x="10341391" y="3198167"/>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129" name="Google Shape;129;p14"/>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130" name="Google Shape;130;p14"/>
          <p:cNvGrpSpPr/>
          <p:nvPr/>
        </p:nvGrpSpPr>
        <p:grpSpPr>
          <a:xfrm>
            <a:off x="-7847639" y="0"/>
            <a:ext cx="9961092" cy="6858000"/>
            <a:chOff x="491575" y="0"/>
            <a:chExt cx="9961092" cy="6858000"/>
          </a:xfrm>
        </p:grpSpPr>
        <p:sp>
          <p:nvSpPr>
            <p:cNvPr id="131" name="Google Shape;131;p14"/>
            <p:cNvSpPr/>
            <p:nvPr/>
          </p:nvSpPr>
          <p:spPr>
            <a:xfrm>
              <a:off x="491575" y="0"/>
              <a:ext cx="9961092"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2" name="Google Shape;132;p14"/>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3" name="Google Shape;133;p14"/>
            <p:cNvSpPr txBox="1"/>
            <p:nvPr/>
          </p:nvSpPr>
          <p:spPr>
            <a:xfrm rot="-5400000">
              <a:off x="9117130" y="3281944"/>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134" name="Google Shape;134;p14"/>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135" name="Google Shape;135;p14"/>
          <p:cNvGrpSpPr/>
          <p:nvPr/>
        </p:nvGrpSpPr>
        <p:grpSpPr>
          <a:xfrm>
            <a:off x="-7985197" y="0"/>
            <a:ext cx="9574094" cy="6858000"/>
            <a:chOff x="491575" y="0"/>
            <a:chExt cx="9574094" cy="6858000"/>
          </a:xfrm>
        </p:grpSpPr>
        <p:sp>
          <p:nvSpPr>
            <p:cNvPr id="136" name="Google Shape;136;p14"/>
            <p:cNvSpPr/>
            <p:nvPr/>
          </p:nvSpPr>
          <p:spPr>
            <a:xfrm>
              <a:off x="491575" y="0"/>
              <a:ext cx="9574094"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7" name="Google Shape;137;p14"/>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8" name="Google Shape;138;p14"/>
            <p:cNvSpPr txBox="1"/>
            <p:nvPr/>
          </p:nvSpPr>
          <p:spPr>
            <a:xfrm rot="-5400000">
              <a:off x="8746452" y="3281940"/>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139" name="Google Shape;139;p14"/>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140" name="Google Shape;140;p14"/>
          <p:cNvSpPr/>
          <p:nvPr/>
        </p:nvSpPr>
        <p:spPr>
          <a:xfrm>
            <a:off x="-7962177" y="-1"/>
            <a:ext cx="5781368"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141" name="Google Shape;141;p14"/>
          <p:cNvGrpSpPr/>
          <p:nvPr/>
        </p:nvGrpSpPr>
        <p:grpSpPr>
          <a:xfrm>
            <a:off x="-7638543" y="-1"/>
            <a:ext cx="8692331" cy="6858000"/>
            <a:chOff x="718505" y="-1"/>
            <a:chExt cx="8692331" cy="6858000"/>
          </a:xfrm>
        </p:grpSpPr>
        <p:sp>
          <p:nvSpPr>
            <p:cNvPr id="142" name="Google Shape;142;p14"/>
            <p:cNvSpPr/>
            <p:nvPr/>
          </p:nvSpPr>
          <p:spPr>
            <a:xfrm>
              <a:off x="718505" y="-1"/>
              <a:ext cx="869233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3" name="Google Shape;143;p14"/>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4" name="Google Shape;144;p14"/>
            <p:cNvSpPr txBox="1"/>
            <p:nvPr/>
          </p:nvSpPr>
          <p:spPr>
            <a:xfrm rot="-5400000">
              <a:off x="8091629" y="3281942"/>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145" name="Google Shape;145;p14"/>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146" name="Google Shape;146;p14"/>
          <p:cNvSpPr txBox="1"/>
          <p:nvPr/>
        </p:nvSpPr>
        <p:spPr>
          <a:xfrm>
            <a:off x="3641368" y="4755582"/>
            <a:ext cx="6791601"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A5A5A5"/>
              </a:solidFill>
              <a:latin typeface="Twentieth Century"/>
              <a:ea typeface="Twentieth Century"/>
              <a:cs typeface="Twentieth Century"/>
              <a:sym typeface="Twentieth Century"/>
            </a:endParaRPr>
          </a:p>
        </p:txBody>
      </p:sp>
      <p:grpSp>
        <p:nvGrpSpPr>
          <p:cNvPr id="147" name="Google Shape;147;p14"/>
          <p:cNvGrpSpPr/>
          <p:nvPr/>
        </p:nvGrpSpPr>
        <p:grpSpPr>
          <a:xfrm>
            <a:off x="3127583" y="1059582"/>
            <a:ext cx="3440366" cy="1113743"/>
            <a:chOff x="764723" y="2142394"/>
            <a:chExt cx="3440366" cy="1113743"/>
          </a:xfrm>
        </p:grpSpPr>
        <p:sp>
          <p:nvSpPr>
            <p:cNvPr id="148" name="Google Shape;148;p14"/>
            <p:cNvSpPr/>
            <p:nvPr/>
          </p:nvSpPr>
          <p:spPr>
            <a:xfrm>
              <a:off x="764723" y="2277144"/>
              <a:ext cx="662056" cy="662056"/>
            </a:xfrm>
            <a:prstGeom prst="ellipse">
              <a:avLst/>
            </a:pr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49" name="Google Shape;149;p14"/>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150" name="Google Shape;150;p14"/>
            <p:cNvSpPr txBox="1"/>
            <p:nvPr/>
          </p:nvSpPr>
          <p:spPr>
            <a:xfrm>
              <a:off x="1435199" y="2142394"/>
              <a:ext cx="2233285"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Twentieth Century"/>
                  <a:ea typeface="Twentieth Century"/>
                  <a:cs typeface="Twentieth Century"/>
                  <a:sym typeface="Twentieth Century"/>
                </a:rPr>
                <a:t>Highest Mortality</a:t>
              </a:r>
              <a:endParaRPr sz="1800">
                <a:solidFill>
                  <a:srgbClr val="3F3F3F"/>
                </a:solidFill>
                <a:latin typeface="Twentieth Century"/>
                <a:ea typeface="Twentieth Century"/>
                <a:cs typeface="Twentieth Century"/>
                <a:sym typeface="Twentieth Century"/>
              </a:endParaRPr>
            </a:p>
          </p:txBody>
        </p:sp>
        <p:sp>
          <p:nvSpPr>
            <p:cNvPr id="151" name="Google Shape;151;p14"/>
            <p:cNvSpPr txBox="1"/>
            <p:nvPr/>
          </p:nvSpPr>
          <p:spPr>
            <a:xfrm>
              <a:off x="1435189" y="2425137"/>
              <a:ext cx="2769900" cy="8310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1600"/>
                </a:spcAft>
                <a:buClr>
                  <a:schemeClr val="dk1"/>
                </a:buClr>
                <a:buSzPts val="1100"/>
                <a:buFont typeface="Arial"/>
                <a:buNone/>
              </a:pPr>
              <a:r>
                <a:rPr lang="en-US" sz="1500">
                  <a:solidFill>
                    <a:srgbClr val="5D7373"/>
                  </a:solidFill>
                  <a:latin typeface="Twentieth Century"/>
                  <a:ea typeface="Twentieth Century"/>
                  <a:cs typeface="Twentieth Century"/>
                  <a:sym typeface="Twentieth Century"/>
                </a:rPr>
                <a:t>Breast cancer has the second highest mortality rate after Lung &amp; Bronchial cancer, and about 30% of newly diagnosed cases are of breast cancer only.</a:t>
              </a:r>
              <a:endParaRPr sz="1500">
                <a:solidFill>
                  <a:srgbClr val="5D7373"/>
                </a:solidFill>
                <a:latin typeface="Twentieth Century"/>
                <a:ea typeface="Twentieth Century"/>
                <a:cs typeface="Twentieth Century"/>
                <a:sym typeface="Twentieth Century"/>
              </a:endParaRPr>
            </a:p>
          </p:txBody>
        </p:sp>
      </p:grpSp>
      <p:grpSp>
        <p:nvGrpSpPr>
          <p:cNvPr id="152" name="Google Shape;152;p14"/>
          <p:cNvGrpSpPr/>
          <p:nvPr/>
        </p:nvGrpSpPr>
        <p:grpSpPr>
          <a:xfrm>
            <a:off x="3183817" y="2779818"/>
            <a:ext cx="3197077" cy="928954"/>
            <a:chOff x="764723" y="2142394"/>
            <a:chExt cx="3197077" cy="928954"/>
          </a:xfrm>
        </p:grpSpPr>
        <p:sp>
          <p:nvSpPr>
            <p:cNvPr id="153" name="Google Shape;153;p14"/>
            <p:cNvSpPr/>
            <p:nvPr/>
          </p:nvSpPr>
          <p:spPr>
            <a:xfrm>
              <a:off x="764723" y="2277144"/>
              <a:ext cx="662100" cy="662100"/>
            </a:xfrm>
            <a:prstGeom prst="ellipse">
              <a:avLst/>
            </a:pr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54" name="Google Shape;154;p14"/>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155" name="Google Shape;155;p14"/>
            <p:cNvSpPr txBox="1"/>
            <p:nvPr/>
          </p:nvSpPr>
          <p:spPr>
            <a:xfrm>
              <a:off x="1435200" y="2142394"/>
              <a:ext cx="17886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Histopathology</a:t>
              </a:r>
              <a:endParaRPr/>
            </a:p>
          </p:txBody>
        </p:sp>
        <p:sp>
          <p:nvSpPr>
            <p:cNvPr id="156" name="Google Shape;156;p14"/>
            <p:cNvSpPr txBox="1"/>
            <p:nvPr/>
          </p:nvSpPr>
          <p:spPr>
            <a:xfrm>
              <a:off x="1435200" y="2425148"/>
              <a:ext cx="25266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500">
                  <a:solidFill>
                    <a:srgbClr val="5D7373"/>
                  </a:solidFill>
                  <a:latin typeface="Twentieth Century"/>
                  <a:ea typeface="Twentieth Century"/>
                  <a:cs typeface="Twentieth Century"/>
                  <a:sym typeface="Twentieth Century"/>
                </a:rPr>
                <a:t>Images are acquired by histopathology, which generally includes biopsy of the affected tissue. </a:t>
              </a:r>
              <a:endParaRPr sz="1500">
                <a:solidFill>
                  <a:srgbClr val="5D7373"/>
                </a:solidFill>
                <a:latin typeface="Twentieth Century"/>
                <a:ea typeface="Twentieth Century"/>
                <a:cs typeface="Twentieth Century"/>
                <a:sym typeface="Twentieth Century"/>
              </a:endParaRPr>
            </a:p>
            <a:p>
              <a:pPr indent="0" lvl="0" marL="0" rtl="0" algn="l">
                <a:spcBef>
                  <a:spcPts val="0"/>
                </a:spcBef>
                <a:spcAft>
                  <a:spcPts val="0"/>
                </a:spcAft>
                <a:buClr>
                  <a:schemeClr val="dk1"/>
                </a:buClr>
                <a:buSzPts val="1100"/>
                <a:buFont typeface="Arial"/>
                <a:buNone/>
              </a:pPr>
              <a:r>
                <a:rPr lang="en-US">
                  <a:solidFill>
                    <a:srgbClr val="595959"/>
                  </a:solidFill>
                </a:rPr>
                <a:t>				</a:t>
              </a:r>
              <a:endParaRPr>
                <a:solidFill>
                  <a:srgbClr val="595959"/>
                </a:solidFill>
              </a:endParaRPr>
            </a:p>
            <a:p>
              <a:pPr indent="0" lvl="0" marL="0" rtl="0" algn="l">
                <a:spcBef>
                  <a:spcPts val="0"/>
                </a:spcBef>
                <a:spcAft>
                  <a:spcPts val="0"/>
                </a:spcAft>
                <a:buClr>
                  <a:schemeClr val="dk1"/>
                </a:buClr>
                <a:buSzPts val="1100"/>
                <a:buFont typeface="Arial"/>
                <a:buNone/>
              </a:pPr>
              <a:r>
                <a:rPr lang="en-US">
                  <a:solidFill>
                    <a:srgbClr val="595959"/>
                  </a:solidFill>
                </a:rPr>
                <a:t>			</a:t>
              </a:r>
              <a:endParaRPr>
                <a:solidFill>
                  <a:srgbClr val="595959"/>
                </a:solidFill>
              </a:endParaRPr>
            </a:p>
            <a:p>
              <a:pPr indent="0" lvl="0" marL="0" rtl="0" algn="l">
                <a:spcBef>
                  <a:spcPts val="0"/>
                </a:spcBef>
                <a:spcAft>
                  <a:spcPts val="0"/>
                </a:spcAft>
                <a:buClr>
                  <a:schemeClr val="dk1"/>
                </a:buClr>
                <a:buSzPts val="1100"/>
                <a:buFont typeface="Arial"/>
                <a:buNone/>
              </a:pPr>
              <a:r>
                <a:rPr lang="en-US">
                  <a:solidFill>
                    <a:srgbClr val="595959"/>
                  </a:solidFill>
                </a:rPr>
                <a:t>		</a:t>
              </a:r>
              <a:endParaRPr>
                <a:solidFill>
                  <a:srgbClr val="595959"/>
                </a:solidFill>
              </a:endParaRPr>
            </a:p>
            <a:p>
              <a:pPr indent="0" lvl="0" marL="0" rtl="0" algn="l">
                <a:spcBef>
                  <a:spcPts val="0"/>
                </a:spcBef>
                <a:spcAft>
                  <a:spcPts val="0"/>
                </a:spcAft>
                <a:buNone/>
              </a:pPr>
              <a:r>
                <a:t/>
              </a:r>
              <a:endParaRPr>
                <a:solidFill>
                  <a:srgbClr val="595959"/>
                </a:solidFill>
              </a:endParaRPr>
            </a:p>
          </p:txBody>
        </p:sp>
      </p:grpSp>
      <p:grpSp>
        <p:nvGrpSpPr>
          <p:cNvPr id="157" name="Google Shape;157;p14"/>
          <p:cNvGrpSpPr/>
          <p:nvPr/>
        </p:nvGrpSpPr>
        <p:grpSpPr>
          <a:xfrm>
            <a:off x="3183825" y="4315280"/>
            <a:ext cx="3384267" cy="1483045"/>
            <a:chOff x="833687" y="2142394"/>
            <a:chExt cx="3062408" cy="1483045"/>
          </a:xfrm>
        </p:grpSpPr>
        <p:sp>
          <p:nvSpPr>
            <p:cNvPr id="158" name="Google Shape;158;p14"/>
            <p:cNvSpPr/>
            <p:nvPr/>
          </p:nvSpPr>
          <p:spPr>
            <a:xfrm>
              <a:off x="833687" y="2277139"/>
              <a:ext cx="593100" cy="662100"/>
            </a:xfrm>
            <a:prstGeom prst="ellipse">
              <a:avLst/>
            </a:pr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59" name="Google Shape;159;p14"/>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160" name="Google Shape;160;p14"/>
            <p:cNvSpPr txBox="1"/>
            <p:nvPr/>
          </p:nvSpPr>
          <p:spPr>
            <a:xfrm>
              <a:off x="1435200" y="2142394"/>
              <a:ext cx="15558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Twentieth Century"/>
                  <a:ea typeface="Twentieth Century"/>
                  <a:cs typeface="Twentieth Century"/>
                  <a:sym typeface="Twentieth Century"/>
                </a:rPr>
                <a:t>Human Error</a:t>
              </a:r>
              <a:endParaRPr>
                <a:solidFill>
                  <a:schemeClr val="dk1"/>
                </a:solidFill>
              </a:endParaRPr>
            </a:p>
          </p:txBody>
        </p:sp>
        <p:sp>
          <p:nvSpPr>
            <p:cNvPr id="161" name="Google Shape;161;p14"/>
            <p:cNvSpPr txBox="1"/>
            <p:nvPr/>
          </p:nvSpPr>
          <p:spPr>
            <a:xfrm>
              <a:off x="1435195" y="2425139"/>
              <a:ext cx="2460900" cy="1200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500">
                  <a:solidFill>
                    <a:srgbClr val="5D7373"/>
                  </a:solidFill>
                  <a:latin typeface="Twentieth Century"/>
                  <a:ea typeface="Twentieth Century"/>
                  <a:cs typeface="Twentieth Century"/>
                  <a:sym typeface="Twentieth Century"/>
                </a:rPr>
                <a:t>Manual detection is a tedious, tiring task and most likely to comprise human error, as most parts of the cell are frequently part of irregular random and arbitrary visual angles. </a:t>
              </a:r>
              <a:endParaRPr sz="1500">
                <a:solidFill>
                  <a:srgbClr val="5D7373"/>
                </a:solidFill>
                <a:latin typeface="Twentieth Century"/>
                <a:ea typeface="Twentieth Century"/>
                <a:cs typeface="Twentieth Century"/>
                <a:sym typeface="Twentieth Century"/>
              </a:endParaRPr>
            </a:p>
            <a:p>
              <a:pPr indent="0" lvl="0" marL="0" rtl="0" algn="l">
                <a:spcBef>
                  <a:spcPts val="0"/>
                </a:spcBef>
                <a:spcAft>
                  <a:spcPts val="0"/>
                </a:spcAft>
                <a:buClr>
                  <a:schemeClr val="dk1"/>
                </a:buClr>
                <a:buSzPts val="1100"/>
                <a:buFont typeface="Arial"/>
                <a:buNone/>
              </a:pPr>
              <a:r>
                <a:rPr lang="en-US" sz="1500">
                  <a:latin typeface="Twentieth Century"/>
                  <a:ea typeface="Twentieth Century"/>
                  <a:cs typeface="Twentieth Century"/>
                  <a:sym typeface="Twentieth Century"/>
                </a:rPr>
                <a:t>				</a:t>
              </a:r>
              <a:endParaRPr sz="1500">
                <a:latin typeface="Twentieth Century"/>
                <a:ea typeface="Twentieth Century"/>
                <a:cs typeface="Twentieth Century"/>
                <a:sym typeface="Twentieth Century"/>
              </a:endParaRPr>
            </a:p>
            <a:p>
              <a:pPr indent="0" lvl="0" marL="0" rtl="0" algn="l">
                <a:spcBef>
                  <a:spcPts val="0"/>
                </a:spcBef>
                <a:spcAft>
                  <a:spcPts val="0"/>
                </a:spcAft>
                <a:buClr>
                  <a:schemeClr val="dk1"/>
                </a:buClr>
                <a:buSzPts val="1100"/>
                <a:buFont typeface="Arial"/>
                <a:buNone/>
              </a:pPr>
              <a:r>
                <a:rPr lang="en-US" sz="1500">
                  <a:latin typeface="Twentieth Century"/>
                  <a:ea typeface="Twentieth Century"/>
                  <a:cs typeface="Twentieth Century"/>
                  <a:sym typeface="Twentieth Century"/>
                </a:rPr>
                <a:t>			</a:t>
              </a:r>
              <a:endParaRPr sz="1500">
                <a:latin typeface="Twentieth Century"/>
                <a:ea typeface="Twentieth Century"/>
                <a:cs typeface="Twentieth Century"/>
                <a:sym typeface="Twentieth Century"/>
              </a:endParaRPr>
            </a:p>
            <a:p>
              <a:pPr indent="0" lvl="0" marL="0" rtl="0" algn="l">
                <a:spcBef>
                  <a:spcPts val="0"/>
                </a:spcBef>
                <a:spcAft>
                  <a:spcPts val="0"/>
                </a:spcAft>
                <a:buClr>
                  <a:schemeClr val="dk1"/>
                </a:buClr>
                <a:buSzPts val="1100"/>
                <a:buFont typeface="Arial"/>
                <a:buNone/>
              </a:pPr>
              <a:r>
                <a:rPr lang="en-US" sz="1500">
                  <a:latin typeface="Twentieth Century"/>
                  <a:ea typeface="Twentieth Century"/>
                  <a:cs typeface="Twentieth Century"/>
                  <a:sym typeface="Twentieth Century"/>
                </a:rPr>
                <a:t>		</a:t>
              </a:r>
              <a:endParaRPr sz="1500">
                <a:latin typeface="Twentieth Century"/>
                <a:ea typeface="Twentieth Century"/>
                <a:cs typeface="Twentieth Century"/>
                <a:sym typeface="Twentieth Century"/>
              </a:endParaRPr>
            </a:p>
            <a:p>
              <a:pPr indent="0" lvl="0" marL="0" rtl="0" algn="l">
                <a:spcBef>
                  <a:spcPts val="0"/>
                </a:spcBef>
                <a:spcAft>
                  <a:spcPts val="0"/>
                </a:spcAft>
                <a:buNone/>
              </a:pPr>
              <a:r>
                <a:t/>
              </a:r>
              <a:endParaRPr sz="1500">
                <a:latin typeface="Twentieth Century"/>
                <a:ea typeface="Twentieth Century"/>
                <a:cs typeface="Twentieth Century"/>
                <a:sym typeface="Twentieth Century"/>
              </a:endParaRPr>
            </a:p>
          </p:txBody>
        </p:sp>
      </p:grpSp>
      <p:grpSp>
        <p:nvGrpSpPr>
          <p:cNvPr id="162" name="Google Shape;162;p14"/>
          <p:cNvGrpSpPr/>
          <p:nvPr/>
        </p:nvGrpSpPr>
        <p:grpSpPr>
          <a:xfrm>
            <a:off x="7089865" y="1048793"/>
            <a:ext cx="3780885" cy="1298257"/>
            <a:chOff x="764723" y="2142394"/>
            <a:chExt cx="3780885" cy="1298257"/>
          </a:xfrm>
        </p:grpSpPr>
        <p:sp>
          <p:nvSpPr>
            <p:cNvPr id="163" name="Google Shape;163;p14"/>
            <p:cNvSpPr/>
            <p:nvPr/>
          </p:nvSpPr>
          <p:spPr>
            <a:xfrm>
              <a:off x="764723" y="2277144"/>
              <a:ext cx="662056" cy="662056"/>
            </a:xfrm>
            <a:prstGeom prst="ellipse">
              <a:avLst/>
            </a:pr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64" name="Google Shape;164;p14"/>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165" name="Google Shape;165;p14"/>
            <p:cNvSpPr txBox="1"/>
            <p:nvPr/>
          </p:nvSpPr>
          <p:spPr>
            <a:xfrm>
              <a:off x="1435199" y="2142394"/>
              <a:ext cx="3110374"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Twentieth Century"/>
                  <a:ea typeface="Twentieth Century"/>
                  <a:cs typeface="Twentieth Century"/>
                  <a:sym typeface="Twentieth Century"/>
                </a:rPr>
                <a:t>Benign/Malignant Classification</a:t>
              </a:r>
              <a:endParaRPr/>
            </a:p>
          </p:txBody>
        </p:sp>
        <p:sp>
          <p:nvSpPr>
            <p:cNvPr id="166" name="Google Shape;166;p14"/>
            <p:cNvSpPr txBox="1"/>
            <p:nvPr/>
          </p:nvSpPr>
          <p:spPr>
            <a:xfrm>
              <a:off x="1435208" y="2425151"/>
              <a:ext cx="3110400" cy="1015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500">
                  <a:solidFill>
                    <a:srgbClr val="5D7373"/>
                  </a:solidFill>
                  <a:latin typeface="Twentieth Century"/>
                  <a:ea typeface="Twentieth Century"/>
                  <a:cs typeface="Twentieth Century"/>
                  <a:sym typeface="Twentieth Century"/>
                </a:rPr>
                <a:t>The goal is to identify whether a tumor is benign or of a malignant in nature, as malignant tumors are cancerous and should be treated as soon as possible to reduce and prevent further complications. </a:t>
              </a:r>
              <a:endParaRPr sz="1500">
                <a:solidFill>
                  <a:srgbClr val="5D7373"/>
                </a:solidFill>
                <a:latin typeface="Twentieth Century"/>
                <a:ea typeface="Twentieth Century"/>
                <a:cs typeface="Twentieth Century"/>
                <a:sym typeface="Twentieth Century"/>
              </a:endParaRPr>
            </a:p>
            <a:p>
              <a:pPr indent="0" lvl="0" marL="0" rtl="0" algn="l">
                <a:spcBef>
                  <a:spcPts val="0"/>
                </a:spcBef>
                <a:spcAft>
                  <a:spcPts val="0"/>
                </a:spcAft>
                <a:buClr>
                  <a:schemeClr val="dk1"/>
                </a:buClr>
                <a:buSzPts val="1100"/>
                <a:buFont typeface="Arial"/>
                <a:buNone/>
              </a:pPr>
              <a:r>
                <a:rPr lang="en-US" sz="1500">
                  <a:solidFill>
                    <a:srgbClr val="5D7373"/>
                  </a:solidFill>
                  <a:latin typeface="Twentieth Century"/>
                  <a:ea typeface="Twentieth Century"/>
                  <a:cs typeface="Twentieth Century"/>
                  <a:sym typeface="Twentieth Century"/>
                </a:rPr>
                <a:t>				</a:t>
              </a:r>
              <a:endParaRPr sz="1500">
                <a:solidFill>
                  <a:srgbClr val="5D7373"/>
                </a:solidFill>
                <a:latin typeface="Twentieth Century"/>
                <a:ea typeface="Twentieth Century"/>
                <a:cs typeface="Twentieth Century"/>
                <a:sym typeface="Twentieth Century"/>
              </a:endParaRPr>
            </a:p>
            <a:p>
              <a:pPr indent="0" lvl="0" marL="0" rtl="0" algn="l">
                <a:spcBef>
                  <a:spcPts val="0"/>
                </a:spcBef>
                <a:spcAft>
                  <a:spcPts val="0"/>
                </a:spcAft>
                <a:buClr>
                  <a:schemeClr val="dk1"/>
                </a:buClr>
                <a:buSzPts val="1100"/>
                <a:buFont typeface="Arial"/>
                <a:buNone/>
              </a:pPr>
              <a:r>
                <a:rPr lang="en-US" sz="1500">
                  <a:solidFill>
                    <a:srgbClr val="5D7373"/>
                  </a:solidFill>
                  <a:latin typeface="Twentieth Century"/>
                  <a:ea typeface="Twentieth Century"/>
                  <a:cs typeface="Twentieth Century"/>
                  <a:sym typeface="Twentieth Century"/>
                </a:rPr>
                <a:t>			</a:t>
              </a:r>
              <a:endParaRPr sz="1500">
                <a:solidFill>
                  <a:srgbClr val="5D7373"/>
                </a:solidFill>
                <a:latin typeface="Twentieth Century"/>
                <a:ea typeface="Twentieth Century"/>
                <a:cs typeface="Twentieth Century"/>
                <a:sym typeface="Twentieth Century"/>
              </a:endParaRPr>
            </a:p>
            <a:p>
              <a:pPr indent="0" lvl="0" marL="0" rtl="0" algn="l">
                <a:spcBef>
                  <a:spcPts val="0"/>
                </a:spcBef>
                <a:spcAft>
                  <a:spcPts val="0"/>
                </a:spcAft>
                <a:buClr>
                  <a:schemeClr val="dk1"/>
                </a:buClr>
                <a:buSzPts val="1100"/>
                <a:buFont typeface="Arial"/>
                <a:buNone/>
              </a:pPr>
              <a:r>
                <a:rPr lang="en-US" sz="1500">
                  <a:solidFill>
                    <a:srgbClr val="5D7373"/>
                  </a:solidFill>
                  <a:latin typeface="Twentieth Century"/>
                  <a:ea typeface="Twentieth Century"/>
                  <a:cs typeface="Twentieth Century"/>
                  <a:sym typeface="Twentieth Century"/>
                </a:rPr>
                <a:t>		</a:t>
              </a:r>
              <a:endParaRPr sz="1500">
                <a:solidFill>
                  <a:srgbClr val="5D7373"/>
                </a:solidFill>
                <a:latin typeface="Twentieth Century"/>
                <a:ea typeface="Twentieth Century"/>
                <a:cs typeface="Twentieth Century"/>
                <a:sym typeface="Twentieth Century"/>
              </a:endParaRPr>
            </a:p>
            <a:p>
              <a:pPr indent="0" lvl="0" marL="0" rtl="0" algn="l">
                <a:spcBef>
                  <a:spcPts val="0"/>
                </a:spcBef>
                <a:spcAft>
                  <a:spcPts val="0"/>
                </a:spcAft>
                <a:buNone/>
              </a:pPr>
              <a:r>
                <a:t/>
              </a:r>
              <a:endParaRPr sz="1500">
                <a:solidFill>
                  <a:srgbClr val="5D7373"/>
                </a:solidFill>
                <a:latin typeface="Twentieth Century"/>
                <a:ea typeface="Twentieth Century"/>
                <a:cs typeface="Twentieth Century"/>
                <a:sym typeface="Twentieth Century"/>
              </a:endParaRPr>
            </a:p>
          </p:txBody>
        </p:sp>
      </p:grpSp>
      <p:sp>
        <p:nvSpPr>
          <p:cNvPr id="167" name="Google Shape;167;p14"/>
          <p:cNvSpPr/>
          <p:nvPr/>
        </p:nvSpPr>
        <p:spPr>
          <a:xfrm>
            <a:off x="-3389745" y="0"/>
            <a:ext cx="15581745" cy="249381"/>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168" name="Google Shape;168;p14"/>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169" name="Google Shape;169;p14"/>
          <p:cNvPicPr preferRelativeResize="0"/>
          <p:nvPr/>
        </p:nvPicPr>
        <p:blipFill>
          <a:blip r:embed="rId5">
            <a:alphaModFix/>
          </a:blip>
          <a:stretch>
            <a:fillRect/>
          </a:stretch>
        </p:blipFill>
        <p:spPr>
          <a:xfrm>
            <a:off x="8926250" y="537550"/>
            <a:ext cx="2181076" cy="510971"/>
          </a:xfrm>
          <a:prstGeom prst="rect">
            <a:avLst/>
          </a:prstGeom>
          <a:noFill/>
          <a:ln>
            <a:noFill/>
          </a:ln>
        </p:spPr>
      </p:pic>
      <p:pic>
        <p:nvPicPr>
          <p:cNvPr id="170" name="Google Shape;170;p14"/>
          <p:cNvPicPr preferRelativeResize="0"/>
          <p:nvPr/>
        </p:nvPicPr>
        <p:blipFill>
          <a:blip r:embed="rId6">
            <a:alphaModFix/>
          </a:blip>
          <a:stretch>
            <a:fillRect/>
          </a:stretch>
        </p:blipFill>
        <p:spPr>
          <a:xfrm>
            <a:off x="8377751" y="477975"/>
            <a:ext cx="467888" cy="510975"/>
          </a:xfrm>
          <a:prstGeom prst="rect">
            <a:avLst/>
          </a:prstGeom>
          <a:noFill/>
          <a:ln>
            <a:noFill/>
          </a:ln>
        </p:spPr>
      </p:pic>
      <p:sp>
        <p:nvSpPr>
          <p:cNvPr id="171" name="Google Shape;171;p14"/>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172" name="Google Shape;172;p14"/>
          <p:cNvPicPr preferRelativeResize="0"/>
          <p:nvPr/>
        </p:nvPicPr>
        <p:blipFill>
          <a:blip r:embed="rId5">
            <a:alphaModFix/>
          </a:blip>
          <a:stretch>
            <a:fillRect/>
          </a:stretch>
        </p:blipFill>
        <p:spPr>
          <a:xfrm>
            <a:off x="8926250" y="537550"/>
            <a:ext cx="2181076" cy="510971"/>
          </a:xfrm>
          <a:prstGeom prst="rect">
            <a:avLst/>
          </a:prstGeom>
          <a:noFill/>
          <a:ln>
            <a:noFill/>
          </a:ln>
        </p:spPr>
      </p:pic>
      <p:pic>
        <p:nvPicPr>
          <p:cNvPr id="173" name="Google Shape;173;p14"/>
          <p:cNvPicPr preferRelativeResize="0"/>
          <p:nvPr/>
        </p:nvPicPr>
        <p:blipFill>
          <a:blip r:embed="rId7">
            <a:alphaModFix/>
          </a:blip>
          <a:stretch>
            <a:fillRect/>
          </a:stretch>
        </p:blipFill>
        <p:spPr>
          <a:xfrm>
            <a:off x="6380900" y="2976775"/>
            <a:ext cx="4562352" cy="319365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500"/>
                                        <p:tgtEl>
                                          <p:spTgt spid="1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500"/>
                                        <p:tgtEl>
                                          <p:spTgt spid="1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500"/>
                                        <p:tgtEl>
                                          <p:spTgt spid="1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grpSp>
        <p:nvGrpSpPr>
          <p:cNvPr id="178" name="Google Shape;178;p15"/>
          <p:cNvGrpSpPr/>
          <p:nvPr/>
        </p:nvGrpSpPr>
        <p:grpSpPr>
          <a:xfrm>
            <a:off x="-8798784" y="0"/>
            <a:ext cx="11447501" cy="6858000"/>
            <a:chOff x="213096" y="0"/>
            <a:chExt cx="11447501" cy="6858000"/>
          </a:xfrm>
        </p:grpSpPr>
        <p:sp>
          <p:nvSpPr>
            <p:cNvPr id="179" name="Google Shape;179;p15"/>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0" name="Google Shape;180;p15"/>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1" name="Google Shape;181;p15"/>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182" name="Google Shape;182;p15"/>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183" name="Google Shape;183;p15"/>
          <p:cNvGrpSpPr/>
          <p:nvPr/>
        </p:nvGrpSpPr>
        <p:grpSpPr>
          <a:xfrm>
            <a:off x="-7847639" y="0"/>
            <a:ext cx="9961200" cy="6858000"/>
            <a:chOff x="491575" y="0"/>
            <a:chExt cx="9961200" cy="6858000"/>
          </a:xfrm>
        </p:grpSpPr>
        <p:sp>
          <p:nvSpPr>
            <p:cNvPr id="184" name="Google Shape;184;p15"/>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5" name="Google Shape;185;p15"/>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6" name="Google Shape;186;p15"/>
            <p:cNvSpPr txBox="1"/>
            <p:nvPr/>
          </p:nvSpPr>
          <p:spPr>
            <a:xfrm rot="-5400000">
              <a:off x="9117191"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187" name="Google Shape;187;p15"/>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188" name="Google Shape;188;p15"/>
          <p:cNvGrpSpPr/>
          <p:nvPr/>
        </p:nvGrpSpPr>
        <p:grpSpPr>
          <a:xfrm>
            <a:off x="-7985197" y="0"/>
            <a:ext cx="9574200" cy="6858000"/>
            <a:chOff x="491575" y="0"/>
            <a:chExt cx="9574200" cy="6858000"/>
          </a:xfrm>
        </p:grpSpPr>
        <p:sp>
          <p:nvSpPr>
            <p:cNvPr id="189" name="Google Shape;189;p15"/>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0" name="Google Shape;190;p15"/>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1" name="Google Shape;191;p15"/>
            <p:cNvSpPr txBox="1"/>
            <p:nvPr/>
          </p:nvSpPr>
          <p:spPr>
            <a:xfrm rot="-5400000">
              <a:off x="8746513" y="3281966"/>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192" name="Google Shape;192;p15"/>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193" name="Google Shape;193;p15"/>
          <p:cNvSpPr/>
          <p:nvPr/>
        </p:nvSpPr>
        <p:spPr>
          <a:xfrm>
            <a:off x="-7962177" y="-1"/>
            <a:ext cx="57813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194" name="Google Shape;194;p15"/>
          <p:cNvGrpSpPr/>
          <p:nvPr/>
        </p:nvGrpSpPr>
        <p:grpSpPr>
          <a:xfrm>
            <a:off x="-7638543" y="-1"/>
            <a:ext cx="8692331" cy="6858000"/>
            <a:chOff x="718505" y="-1"/>
            <a:chExt cx="8692331" cy="6858000"/>
          </a:xfrm>
        </p:grpSpPr>
        <p:sp>
          <p:nvSpPr>
            <p:cNvPr id="195" name="Google Shape;195;p15"/>
            <p:cNvSpPr/>
            <p:nvPr/>
          </p:nvSpPr>
          <p:spPr>
            <a:xfrm>
              <a:off x="718505" y="-1"/>
              <a:ext cx="8692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6" name="Google Shape;196;p15"/>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7" name="Google Shape;197;p15"/>
            <p:cNvSpPr txBox="1"/>
            <p:nvPr/>
          </p:nvSpPr>
          <p:spPr>
            <a:xfrm rot="-5400000">
              <a:off x="8091690"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198" name="Google Shape;198;p15"/>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199" name="Google Shape;199;p15"/>
          <p:cNvSpPr txBox="1"/>
          <p:nvPr/>
        </p:nvSpPr>
        <p:spPr>
          <a:xfrm>
            <a:off x="3641368" y="4755582"/>
            <a:ext cx="67917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A5A5A5"/>
              </a:solidFill>
              <a:latin typeface="Twentieth Century"/>
              <a:ea typeface="Twentieth Century"/>
              <a:cs typeface="Twentieth Century"/>
              <a:sym typeface="Twentieth Century"/>
            </a:endParaRPr>
          </a:p>
        </p:txBody>
      </p:sp>
      <p:grpSp>
        <p:nvGrpSpPr>
          <p:cNvPr id="200" name="Google Shape;200;p15"/>
          <p:cNvGrpSpPr/>
          <p:nvPr/>
        </p:nvGrpSpPr>
        <p:grpSpPr>
          <a:xfrm>
            <a:off x="3231609" y="1336775"/>
            <a:ext cx="6310800" cy="3175868"/>
            <a:chOff x="-3093533" y="-236624"/>
            <a:chExt cx="6310800" cy="3175868"/>
          </a:xfrm>
        </p:grpSpPr>
        <p:sp>
          <p:nvSpPr>
            <p:cNvPr id="201" name="Google Shape;201;p15"/>
            <p:cNvSpPr/>
            <p:nvPr/>
          </p:nvSpPr>
          <p:spPr>
            <a:xfrm>
              <a:off x="764723" y="2277144"/>
              <a:ext cx="662100" cy="662100"/>
            </a:xfrm>
            <a:prstGeom prst="ellipse">
              <a:avLst/>
            </a:pr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02" name="Google Shape;202;p15"/>
            <p:cNvPicPr preferRelativeResize="0"/>
            <p:nvPr/>
          </p:nvPicPr>
          <p:blipFill rotWithShape="1">
            <a:blip r:embed="rId4">
              <a:alphaModFix/>
            </a:blip>
            <a:srcRect b="0" l="0" r="0" t="0"/>
            <a:stretch/>
          </p:blipFill>
          <p:spPr>
            <a:xfrm>
              <a:off x="896554" y="2408975"/>
              <a:ext cx="398394" cy="398394"/>
            </a:xfrm>
            <a:prstGeom prst="rect">
              <a:avLst/>
            </a:prstGeom>
            <a:noFill/>
            <a:ln>
              <a:noFill/>
            </a:ln>
          </p:spPr>
        </p:pic>
        <p:sp>
          <p:nvSpPr>
            <p:cNvPr id="203" name="Google Shape;203;p15"/>
            <p:cNvSpPr txBox="1"/>
            <p:nvPr/>
          </p:nvSpPr>
          <p:spPr>
            <a:xfrm>
              <a:off x="-3093533" y="-236624"/>
              <a:ext cx="6310800" cy="369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500">
                  <a:latin typeface="Twentieth Century"/>
                  <a:ea typeface="Twentieth Century"/>
                  <a:cs typeface="Twentieth Century"/>
                  <a:sym typeface="Twentieth Century"/>
                </a:rPr>
                <a:t>What is the potential of computational pathology?</a:t>
              </a:r>
              <a:r>
                <a:rPr lang="en-US" sz="1500" u="sng">
                  <a:solidFill>
                    <a:schemeClr val="hlink"/>
                  </a:solidFill>
                  <a:latin typeface="Twentieth Century"/>
                  <a:ea typeface="Twentieth Century"/>
                  <a:cs typeface="Twentieth Century"/>
                  <a:sym typeface="Twentieth Century"/>
                  <a:hlinkClick r:id="rId5"/>
                </a:rPr>
                <a:t>¶</a:t>
              </a:r>
              <a:endParaRPr sz="1500">
                <a:latin typeface="Twentieth Century"/>
                <a:ea typeface="Twentieth Century"/>
                <a:cs typeface="Twentieth Century"/>
                <a:sym typeface="Twentieth Century"/>
              </a:endParaRPr>
            </a:p>
            <a:p>
              <a:pPr indent="0" lvl="0" marL="0" rtl="0" algn="l">
                <a:spcBef>
                  <a:spcPts val="0"/>
                </a:spcBef>
                <a:spcAft>
                  <a:spcPts val="0"/>
                </a:spcAft>
                <a:buClr>
                  <a:schemeClr val="dk1"/>
                </a:buClr>
                <a:buSzPts val="1100"/>
                <a:buFont typeface="Arial"/>
                <a:buNone/>
              </a:pPr>
              <a:r>
                <a:t/>
              </a:r>
              <a:endParaRPr sz="1500">
                <a:latin typeface="Twentieth Century"/>
                <a:ea typeface="Twentieth Century"/>
                <a:cs typeface="Twentieth Century"/>
                <a:sym typeface="Twentieth Century"/>
              </a:endParaRPr>
            </a:p>
            <a:p>
              <a:pPr indent="0" lvl="0" marL="0" rtl="0" algn="l">
                <a:spcBef>
                  <a:spcPts val="0"/>
                </a:spcBef>
                <a:spcAft>
                  <a:spcPts val="0"/>
                </a:spcAft>
                <a:buNone/>
              </a:pPr>
              <a:r>
                <a:t/>
              </a:r>
              <a:endParaRPr sz="1500">
                <a:latin typeface="Twentieth Century"/>
                <a:ea typeface="Twentieth Century"/>
                <a:cs typeface="Twentieth Century"/>
                <a:sym typeface="Twentieth Century"/>
              </a:endParaRPr>
            </a:p>
          </p:txBody>
        </p:sp>
      </p:grpSp>
      <p:sp>
        <p:nvSpPr>
          <p:cNvPr id="204" name="Google Shape;204;p15"/>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205" name="Google Shape;205;p15"/>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206" name="Google Shape;206;p15"/>
          <p:cNvPicPr preferRelativeResize="0"/>
          <p:nvPr/>
        </p:nvPicPr>
        <p:blipFill>
          <a:blip r:embed="rId6">
            <a:alphaModFix/>
          </a:blip>
          <a:stretch>
            <a:fillRect/>
          </a:stretch>
        </p:blipFill>
        <p:spPr>
          <a:xfrm>
            <a:off x="8926250" y="537550"/>
            <a:ext cx="2181076" cy="510971"/>
          </a:xfrm>
          <a:prstGeom prst="rect">
            <a:avLst/>
          </a:prstGeom>
          <a:noFill/>
          <a:ln>
            <a:noFill/>
          </a:ln>
        </p:spPr>
      </p:pic>
      <p:pic>
        <p:nvPicPr>
          <p:cNvPr id="207" name="Google Shape;207;p15"/>
          <p:cNvPicPr preferRelativeResize="0"/>
          <p:nvPr/>
        </p:nvPicPr>
        <p:blipFill>
          <a:blip r:embed="rId7">
            <a:alphaModFix/>
          </a:blip>
          <a:stretch>
            <a:fillRect/>
          </a:stretch>
        </p:blipFill>
        <p:spPr>
          <a:xfrm>
            <a:off x="8377751" y="477975"/>
            <a:ext cx="467888" cy="510975"/>
          </a:xfrm>
          <a:prstGeom prst="rect">
            <a:avLst/>
          </a:prstGeom>
          <a:noFill/>
          <a:ln>
            <a:noFill/>
          </a:ln>
        </p:spPr>
      </p:pic>
      <p:sp>
        <p:nvSpPr>
          <p:cNvPr id="208" name="Google Shape;208;p15"/>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209" name="Google Shape;209;p15"/>
          <p:cNvPicPr preferRelativeResize="0"/>
          <p:nvPr/>
        </p:nvPicPr>
        <p:blipFill>
          <a:blip r:embed="rId6">
            <a:alphaModFix/>
          </a:blip>
          <a:stretch>
            <a:fillRect/>
          </a:stretch>
        </p:blipFill>
        <p:spPr>
          <a:xfrm>
            <a:off x="8926250" y="537550"/>
            <a:ext cx="2181076" cy="510971"/>
          </a:xfrm>
          <a:prstGeom prst="rect">
            <a:avLst/>
          </a:prstGeom>
          <a:noFill/>
          <a:ln>
            <a:noFill/>
          </a:ln>
        </p:spPr>
      </p:pic>
      <p:pic>
        <p:nvPicPr>
          <p:cNvPr descr="Jeroen van der Laak, Associate Professor Radboud University Medical Center in Nijmegen, The Netherlands shares his view on digital pathology and computational pathology. &#10;&#10;#ibelieve - Digital pathology is really a very good tool, because it allows for more efficient workflows. And we can reach colleagues for consultation much easier. I think the next step in that will be computational pathology, which is the area we are researching in Nijmegen. Computational pathology will bring that one step further and really help us to streamline the diagnostics process. For instance by selecting clearly negative cases that a pathologist should not have to see or not spend a lot of time on. Or maybe focus the attention of the pathologist specifically to certain slides, certain regions that are of interest. &#10;&#10;I can imagine that in some point we really get more information from tissue sections, because of the algorithms. So what we discuss now is taking over a small part of what the pathologist does. For instance finding tumor. You can of course also think of an algorithm that gets information from a tissue sections that is beyond of what the human visual system can do. The computer can look at a section and get information that we as humans just cannot do. And I think in the maybe longer future that will also start playing a role. And I think that it really could maybe dramatically change the field. Maybe that is too big, but at least I think it will play a major role in the future of pathology" id="210" name="Google Shape;210;p15" title="Computational will play a major role in the future of pathology - #ibelieve">
            <a:hlinkClick r:id="rId8"/>
          </p:cNvPr>
          <p:cNvPicPr preferRelativeResize="0"/>
          <p:nvPr/>
        </p:nvPicPr>
        <p:blipFill>
          <a:blip r:embed="rId9">
            <a:alphaModFix/>
          </a:blip>
          <a:stretch>
            <a:fillRect/>
          </a:stretch>
        </p:blipFill>
        <p:spPr>
          <a:xfrm>
            <a:off x="3307788" y="1714500"/>
            <a:ext cx="7315200" cy="4343400"/>
          </a:xfrm>
          <a:prstGeom prst="rect">
            <a:avLst/>
          </a:prstGeom>
          <a:noFill/>
          <a:ln>
            <a:noFill/>
          </a:ln>
        </p:spPr>
      </p:pic>
      <p:grpSp>
        <p:nvGrpSpPr>
          <p:cNvPr id="211" name="Google Shape;211;p15"/>
          <p:cNvGrpSpPr/>
          <p:nvPr/>
        </p:nvGrpSpPr>
        <p:grpSpPr>
          <a:xfrm>
            <a:off x="11023550" y="2248541"/>
            <a:ext cx="1168400" cy="2360918"/>
            <a:chOff x="13080925" y="3385966"/>
            <a:chExt cx="1168400" cy="2360918"/>
          </a:xfrm>
        </p:grpSpPr>
        <p:sp>
          <p:nvSpPr>
            <p:cNvPr id="212" name="Google Shape;212;p15"/>
            <p:cNvSpPr/>
            <p:nvPr/>
          </p:nvSpPr>
          <p:spPr>
            <a:xfrm>
              <a:off x="13080925" y="3385966"/>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3" name="Google Shape;213;p15"/>
            <p:cNvSpPr txBox="1"/>
            <p:nvPr/>
          </p:nvSpPr>
          <p:spPr>
            <a:xfrm rot="-5400000">
              <a:off x="12930150" y="4304867"/>
              <a:ext cx="1992000" cy="523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rgbClr val="F0EEF0"/>
                  </a:solidFill>
                  <a:latin typeface="Twentieth Century"/>
                  <a:ea typeface="Twentieth Century"/>
                  <a:cs typeface="Twentieth Century"/>
                  <a:sym typeface="Twentieth Century"/>
                </a:rPr>
                <a:t>background</a:t>
              </a:r>
              <a:endParaRPr/>
            </a:p>
          </p:txBody>
        </p:sp>
        <p:pic>
          <p:nvPicPr>
            <p:cNvPr id="214" name="Google Shape;214;p15"/>
            <p:cNvPicPr preferRelativeResize="0"/>
            <p:nvPr/>
          </p:nvPicPr>
          <p:blipFill rotWithShape="1">
            <a:blip r:embed="rId3">
              <a:alphaModFix/>
            </a:blip>
            <a:srcRect b="0" l="0" r="0" t="0"/>
            <a:stretch/>
          </p:blipFill>
          <p:spPr>
            <a:xfrm rot="-5400000">
              <a:off x="13187324" y="4295998"/>
              <a:ext cx="530600" cy="530600"/>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grpSp>
        <p:nvGrpSpPr>
          <p:cNvPr id="219" name="Google Shape;219;p16"/>
          <p:cNvGrpSpPr/>
          <p:nvPr/>
        </p:nvGrpSpPr>
        <p:grpSpPr>
          <a:xfrm>
            <a:off x="-8798784" y="0"/>
            <a:ext cx="11447501" cy="6858000"/>
            <a:chOff x="213096" y="0"/>
            <a:chExt cx="11447501" cy="6858000"/>
          </a:xfrm>
        </p:grpSpPr>
        <p:sp>
          <p:nvSpPr>
            <p:cNvPr id="220" name="Google Shape;220;p16"/>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1" name="Google Shape;221;p16"/>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2" name="Google Shape;222;p16"/>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223" name="Google Shape;223;p16"/>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224" name="Google Shape;224;p16"/>
          <p:cNvGrpSpPr/>
          <p:nvPr/>
        </p:nvGrpSpPr>
        <p:grpSpPr>
          <a:xfrm>
            <a:off x="-7847639" y="0"/>
            <a:ext cx="9961200" cy="6858000"/>
            <a:chOff x="491575" y="0"/>
            <a:chExt cx="9961200" cy="6858000"/>
          </a:xfrm>
        </p:grpSpPr>
        <p:sp>
          <p:nvSpPr>
            <p:cNvPr id="225" name="Google Shape;225;p16"/>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6" name="Google Shape;226;p16"/>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7" name="Google Shape;227;p16"/>
            <p:cNvSpPr txBox="1"/>
            <p:nvPr/>
          </p:nvSpPr>
          <p:spPr>
            <a:xfrm rot="-5400000">
              <a:off x="9117191"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228" name="Google Shape;228;p16"/>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229" name="Google Shape;229;p16"/>
          <p:cNvGrpSpPr/>
          <p:nvPr/>
        </p:nvGrpSpPr>
        <p:grpSpPr>
          <a:xfrm>
            <a:off x="-7985197" y="0"/>
            <a:ext cx="9574200" cy="6858000"/>
            <a:chOff x="491575" y="0"/>
            <a:chExt cx="9574200" cy="6858000"/>
          </a:xfrm>
        </p:grpSpPr>
        <p:sp>
          <p:nvSpPr>
            <p:cNvPr id="230" name="Google Shape;230;p16"/>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1" name="Google Shape;231;p16"/>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2" name="Google Shape;232;p16"/>
            <p:cNvSpPr txBox="1"/>
            <p:nvPr/>
          </p:nvSpPr>
          <p:spPr>
            <a:xfrm rot="-5400000">
              <a:off x="8746513" y="3281966"/>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233" name="Google Shape;233;p16"/>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234" name="Google Shape;234;p16"/>
          <p:cNvSpPr/>
          <p:nvPr/>
        </p:nvSpPr>
        <p:spPr>
          <a:xfrm>
            <a:off x="-7962177" y="-1"/>
            <a:ext cx="57813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235" name="Google Shape;235;p16"/>
          <p:cNvGrpSpPr/>
          <p:nvPr/>
        </p:nvGrpSpPr>
        <p:grpSpPr>
          <a:xfrm>
            <a:off x="-7638543" y="-1"/>
            <a:ext cx="8692331" cy="6858000"/>
            <a:chOff x="718505" y="-1"/>
            <a:chExt cx="8692331" cy="6858000"/>
          </a:xfrm>
        </p:grpSpPr>
        <p:sp>
          <p:nvSpPr>
            <p:cNvPr id="236" name="Google Shape;236;p16"/>
            <p:cNvSpPr/>
            <p:nvPr/>
          </p:nvSpPr>
          <p:spPr>
            <a:xfrm>
              <a:off x="718505" y="-1"/>
              <a:ext cx="8692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7" name="Google Shape;237;p16"/>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8" name="Google Shape;238;p16"/>
            <p:cNvSpPr txBox="1"/>
            <p:nvPr/>
          </p:nvSpPr>
          <p:spPr>
            <a:xfrm rot="-5400000">
              <a:off x="8091690"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239" name="Google Shape;239;p16"/>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240" name="Google Shape;240;p16"/>
          <p:cNvSpPr txBox="1"/>
          <p:nvPr/>
        </p:nvSpPr>
        <p:spPr>
          <a:xfrm>
            <a:off x="3641368" y="4755582"/>
            <a:ext cx="67917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A5A5A5"/>
              </a:solidFill>
              <a:latin typeface="Twentieth Century"/>
              <a:ea typeface="Twentieth Century"/>
              <a:cs typeface="Twentieth Century"/>
              <a:sym typeface="Twentieth Century"/>
            </a:endParaRPr>
          </a:p>
        </p:txBody>
      </p:sp>
      <p:sp>
        <p:nvSpPr>
          <p:cNvPr id="241" name="Google Shape;241;p16"/>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242" name="Google Shape;242;p16"/>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243" name="Google Shape;243;p16"/>
          <p:cNvPicPr preferRelativeResize="0"/>
          <p:nvPr/>
        </p:nvPicPr>
        <p:blipFill>
          <a:blip r:embed="rId4">
            <a:alphaModFix/>
          </a:blip>
          <a:stretch>
            <a:fillRect/>
          </a:stretch>
        </p:blipFill>
        <p:spPr>
          <a:xfrm>
            <a:off x="8926250" y="537550"/>
            <a:ext cx="2181076" cy="510971"/>
          </a:xfrm>
          <a:prstGeom prst="rect">
            <a:avLst/>
          </a:prstGeom>
          <a:noFill/>
          <a:ln>
            <a:noFill/>
          </a:ln>
        </p:spPr>
      </p:pic>
      <p:sp>
        <p:nvSpPr>
          <p:cNvPr id="244" name="Google Shape;244;p16"/>
          <p:cNvSpPr txBox="1"/>
          <p:nvPr/>
        </p:nvSpPr>
        <p:spPr>
          <a:xfrm>
            <a:off x="3276609" y="1345200"/>
            <a:ext cx="6310800" cy="369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sz="1500">
                <a:latin typeface="Twentieth Century"/>
                <a:ea typeface="Twentieth Century"/>
                <a:cs typeface="Twentieth Century"/>
                <a:sym typeface="Twentieth Century"/>
              </a:rPr>
              <a:t>What is the potential of computational pathology?</a:t>
            </a:r>
            <a:r>
              <a:rPr lang="en-US" sz="1500" u="sng">
                <a:solidFill>
                  <a:schemeClr val="hlink"/>
                </a:solidFill>
                <a:latin typeface="Twentieth Century"/>
                <a:ea typeface="Twentieth Century"/>
                <a:cs typeface="Twentieth Century"/>
                <a:sym typeface="Twentieth Century"/>
                <a:hlinkClick r:id="rId5"/>
              </a:rPr>
              <a:t>¶</a:t>
            </a:r>
            <a:endParaRPr sz="1500">
              <a:latin typeface="Twentieth Century"/>
              <a:ea typeface="Twentieth Century"/>
              <a:cs typeface="Twentieth Century"/>
              <a:sym typeface="Twentieth Century"/>
            </a:endParaRPr>
          </a:p>
          <a:p>
            <a:pPr indent="0" lvl="0" marL="0" rtl="0" algn="l">
              <a:spcBef>
                <a:spcPts val="0"/>
              </a:spcBef>
              <a:spcAft>
                <a:spcPts val="0"/>
              </a:spcAft>
              <a:buSzPts val="1100"/>
              <a:buNone/>
            </a:pPr>
            <a:r>
              <a:t/>
            </a:r>
            <a:endParaRPr sz="1500">
              <a:latin typeface="Twentieth Century"/>
              <a:ea typeface="Twentieth Century"/>
              <a:cs typeface="Twentieth Century"/>
              <a:sym typeface="Twentieth Century"/>
            </a:endParaRPr>
          </a:p>
          <a:p>
            <a:pPr indent="0" lvl="0" marL="0" rtl="0" algn="l">
              <a:spcBef>
                <a:spcPts val="0"/>
              </a:spcBef>
              <a:spcAft>
                <a:spcPts val="0"/>
              </a:spcAft>
              <a:buNone/>
            </a:pPr>
            <a:r>
              <a:t/>
            </a:r>
            <a:endParaRPr sz="1500">
              <a:latin typeface="Twentieth Century"/>
              <a:ea typeface="Twentieth Century"/>
              <a:cs typeface="Twentieth Century"/>
              <a:sym typeface="Twentieth Century"/>
            </a:endParaRPr>
          </a:p>
        </p:txBody>
      </p:sp>
      <p:pic>
        <p:nvPicPr>
          <p:cNvPr id="245" name="Google Shape;245;p16"/>
          <p:cNvPicPr preferRelativeResize="0"/>
          <p:nvPr/>
        </p:nvPicPr>
        <p:blipFill>
          <a:blip r:embed="rId6">
            <a:alphaModFix/>
          </a:blip>
          <a:stretch>
            <a:fillRect/>
          </a:stretch>
        </p:blipFill>
        <p:spPr>
          <a:xfrm>
            <a:off x="8377751" y="477975"/>
            <a:ext cx="467888" cy="510975"/>
          </a:xfrm>
          <a:prstGeom prst="rect">
            <a:avLst/>
          </a:prstGeom>
          <a:noFill/>
          <a:ln>
            <a:noFill/>
          </a:ln>
        </p:spPr>
      </p:pic>
      <p:sp>
        <p:nvSpPr>
          <p:cNvPr id="246" name="Google Shape;246;p16"/>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247" name="Google Shape;247;p16"/>
          <p:cNvPicPr preferRelativeResize="0"/>
          <p:nvPr/>
        </p:nvPicPr>
        <p:blipFill>
          <a:blip r:embed="rId4">
            <a:alphaModFix/>
          </a:blip>
          <a:stretch>
            <a:fillRect/>
          </a:stretch>
        </p:blipFill>
        <p:spPr>
          <a:xfrm>
            <a:off x="8926250" y="537550"/>
            <a:ext cx="2181076" cy="510971"/>
          </a:xfrm>
          <a:prstGeom prst="rect">
            <a:avLst/>
          </a:prstGeom>
          <a:noFill/>
          <a:ln>
            <a:noFill/>
          </a:ln>
        </p:spPr>
      </p:pic>
      <p:pic>
        <p:nvPicPr>
          <p:cNvPr descr="Ian Ellis, Professor of Cancer Pathology Nottingham University shares his view on digital pathology and computational pathology.&#10;   &#10;Historically, the pathologist was essentially confirming the diagnosis of cancer, because the treatment options were limited. Now, surgery is just the start of the process. There is an initial phase of diagnosis, but the start of the treatment process is surgery and treatment continues after surgery deciding on call these adjuvant therapies. These are treatments that come on to ensure your disease does not come back in the future. &#10;&#10;The challenges that pathologists face are really the increase in complexity of information that is required. Which means the time taken to deal with cases increases. But we are working in a cash constrained environment, so there is a limit to how much time we have available for cases. In the future I would see new technologies such as computational pathology is being essential for pathology to move forward into this more complex medical environment. I cannot really envisage pathology without computational pathology in the future, because some things that I do is going to get more and more complex. The number of pieces of information that are required to manage each patient are continue to increase. And for the patient is has to be synthesized and send in a format that is understandable. Also the type of material of dealing will become more complex, so it is not just the type of information that we are conveying, it is how I get that information is also become more complex. So I need to work in the most efficient way possible. And I only can envision that through tools of a computational pathology environment, working in that environment. #ibelieve" id="248" name="Google Shape;248;p16" title="I cannot really envisage pathology without computational pathology in the future #ibelieve">
            <a:hlinkClick r:id="rId7"/>
          </p:cNvPr>
          <p:cNvPicPr preferRelativeResize="0"/>
          <p:nvPr/>
        </p:nvPicPr>
        <p:blipFill>
          <a:blip r:embed="rId8">
            <a:alphaModFix/>
          </a:blip>
          <a:stretch>
            <a:fillRect/>
          </a:stretch>
        </p:blipFill>
        <p:spPr>
          <a:xfrm>
            <a:off x="3276600" y="1714500"/>
            <a:ext cx="7315200" cy="4343400"/>
          </a:xfrm>
          <a:prstGeom prst="rect">
            <a:avLst/>
          </a:prstGeom>
          <a:noFill/>
          <a:ln>
            <a:noFill/>
          </a:ln>
        </p:spPr>
      </p:pic>
      <p:grpSp>
        <p:nvGrpSpPr>
          <p:cNvPr id="249" name="Google Shape;249;p16"/>
          <p:cNvGrpSpPr/>
          <p:nvPr/>
        </p:nvGrpSpPr>
        <p:grpSpPr>
          <a:xfrm>
            <a:off x="11023550" y="2248541"/>
            <a:ext cx="1168400" cy="2360918"/>
            <a:chOff x="13080925" y="3385966"/>
            <a:chExt cx="1168400" cy="2360918"/>
          </a:xfrm>
        </p:grpSpPr>
        <p:sp>
          <p:nvSpPr>
            <p:cNvPr id="250" name="Google Shape;250;p16"/>
            <p:cNvSpPr/>
            <p:nvPr/>
          </p:nvSpPr>
          <p:spPr>
            <a:xfrm>
              <a:off x="13080925" y="3385966"/>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1" name="Google Shape;251;p16"/>
            <p:cNvSpPr txBox="1"/>
            <p:nvPr/>
          </p:nvSpPr>
          <p:spPr>
            <a:xfrm rot="-5400000">
              <a:off x="12930150" y="4304867"/>
              <a:ext cx="1992000" cy="523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rgbClr val="F0EEF0"/>
                  </a:solidFill>
                  <a:latin typeface="Twentieth Century"/>
                  <a:ea typeface="Twentieth Century"/>
                  <a:cs typeface="Twentieth Century"/>
                  <a:sym typeface="Twentieth Century"/>
                </a:rPr>
                <a:t>background</a:t>
              </a:r>
              <a:endParaRPr/>
            </a:p>
          </p:txBody>
        </p:sp>
        <p:pic>
          <p:nvPicPr>
            <p:cNvPr id="252" name="Google Shape;252;p16"/>
            <p:cNvPicPr preferRelativeResize="0"/>
            <p:nvPr/>
          </p:nvPicPr>
          <p:blipFill rotWithShape="1">
            <a:blip r:embed="rId3">
              <a:alphaModFix/>
            </a:blip>
            <a:srcRect b="0" l="0" r="0" t="0"/>
            <a:stretch/>
          </p:blipFill>
          <p:spPr>
            <a:xfrm rot="-5400000">
              <a:off x="13187324" y="4295998"/>
              <a:ext cx="530600" cy="530600"/>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grpSp>
        <p:nvGrpSpPr>
          <p:cNvPr id="257" name="Google Shape;257;p17"/>
          <p:cNvGrpSpPr/>
          <p:nvPr/>
        </p:nvGrpSpPr>
        <p:grpSpPr>
          <a:xfrm>
            <a:off x="-8798784" y="0"/>
            <a:ext cx="11447501" cy="6858000"/>
            <a:chOff x="213096" y="0"/>
            <a:chExt cx="11447501" cy="6858000"/>
          </a:xfrm>
        </p:grpSpPr>
        <p:sp>
          <p:nvSpPr>
            <p:cNvPr id="258" name="Google Shape;258;p17"/>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9" name="Google Shape;259;p17"/>
            <p:cNvSpPr/>
            <p:nvPr/>
          </p:nvSpPr>
          <p:spPr>
            <a:xfrm>
              <a:off x="10492197"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0" name="Google Shape;260;p17"/>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a:t>
              </a:r>
              <a:endParaRPr/>
            </a:p>
          </p:txBody>
        </p:sp>
        <p:pic>
          <p:nvPicPr>
            <p:cNvPr id="261" name="Google Shape;261;p17"/>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262" name="Google Shape;262;p17"/>
          <p:cNvGrpSpPr/>
          <p:nvPr/>
        </p:nvGrpSpPr>
        <p:grpSpPr>
          <a:xfrm>
            <a:off x="-7847639" y="0"/>
            <a:ext cx="9961200" cy="6858000"/>
            <a:chOff x="491575" y="0"/>
            <a:chExt cx="9961200" cy="6858000"/>
          </a:xfrm>
        </p:grpSpPr>
        <p:sp>
          <p:nvSpPr>
            <p:cNvPr id="263" name="Google Shape;263;p17"/>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4" name="Google Shape;264;p17"/>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5" name="Google Shape;265;p17"/>
            <p:cNvSpPr txBox="1"/>
            <p:nvPr/>
          </p:nvSpPr>
          <p:spPr>
            <a:xfrm rot="-5400000">
              <a:off x="9117191"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266" name="Google Shape;266;p17"/>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267" name="Google Shape;267;p17"/>
          <p:cNvGrpSpPr/>
          <p:nvPr/>
        </p:nvGrpSpPr>
        <p:grpSpPr>
          <a:xfrm>
            <a:off x="-7985197" y="0"/>
            <a:ext cx="9574200" cy="6858000"/>
            <a:chOff x="491575" y="0"/>
            <a:chExt cx="9574200" cy="6858000"/>
          </a:xfrm>
        </p:grpSpPr>
        <p:sp>
          <p:nvSpPr>
            <p:cNvPr id="268" name="Google Shape;268;p17"/>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9" name="Google Shape;269;p17"/>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0" name="Google Shape;270;p17"/>
            <p:cNvSpPr txBox="1"/>
            <p:nvPr/>
          </p:nvSpPr>
          <p:spPr>
            <a:xfrm rot="-5400000">
              <a:off x="8746513" y="3281966"/>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271" name="Google Shape;271;p17"/>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272" name="Google Shape;272;p17"/>
          <p:cNvSpPr/>
          <p:nvPr/>
        </p:nvSpPr>
        <p:spPr>
          <a:xfrm>
            <a:off x="-7962177" y="-1"/>
            <a:ext cx="57813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273" name="Google Shape;273;p17"/>
          <p:cNvGrpSpPr/>
          <p:nvPr/>
        </p:nvGrpSpPr>
        <p:grpSpPr>
          <a:xfrm>
            <a:off x="-7638543" y="-1"/>
            <a:ext cx="8692331" cy="6858000"/>
            <a:chOff x="718505" y="-1"/>
            <a:chExt cx="8692331" cy="6858000"/>
          </a:xfrm>
        </p:grpSpPr>
        <p:sp>
          <p:nvSpPr>
            <p:cNvPr id="274" name="Google Shape;274;p17"/>
            <p:cNvSpPr/>
            <p:nvPr/>
          </p:nvSpPr>
          <p:spPr>
            <a:xfrm>
              <a:off x="718505" y="-1"/>
              <a:ext cx="8692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5" name="Google Shape;275;p17"/>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6" name="Google Shape;276;p17"/>
            <p:cNvSpPr txBox="1"/>
            <p:nvPr/>
          </p:nvSpPr>
          <p:spPr>
            <a:xfrm rot="-5400000">
              <a:off x="8091690"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277" name="Google Shape;277;p17"/>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278" name="Google Shape;278;p17"/>
          <p:cNvSpPr txBox="1"/>
          <p:nvPr/>
        </p:nvSpPr>
        <p:spPr>
          <a:xfrm>
            <a:off x="3641368" y="4755582"/>
            <a:ext cx="67917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A5A5A5"/>
              </a:solidFill>
              <a:latin typeface="Twentieth Century"/>
              <a:ea typeface="Twentieth Century"/>
              <a:cs typeface="Twentieth Century"/>
              <a:sym typeface="Twentieth Century"/>
            </a:endParaRPr>
          </a:p>
        </p:txBody>
      </p:sp>
      <p:sp>
        <p:nvSpPr>
          <p:cNvPr id="279" name="Google Shape;279;p17"/>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280" name="Google Shape;280;p17"/>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281" name="Google Shape;281;p17"/>
          <p:cNvPicPr preferRelativeResize="0"/>
          <p:nvPr/>
        </p:nvPicPr>
        <p:blipFill>
          <a:blip r:embed="rId4">
            <a:alphaModFix/>
          </a:blip>
          <a:stretch>
            <a:fillRect/>
          </a:stretch>
        </p:blipFill>
        <p:spPr>
          <a:xfrm>
            <a:off x="8926250" y="537550"/>
            <a:ext cx="2181076" cy="510971"/>
          </a:xfrm>
          <a:prstGeom prst="rect">
            <a:avLst/>
          </a:prstGeom>
          <a:noFill/>
          <a:ln>
            <a:noFill/>
          </a:ln>
        </p:spPr>
      </p:pic>
      <p:sp>
        <p:nvSpPr>
          <p:cNvPr id="282" name="Google Shape;282;p17"/>
          <p:cNvSpPr txBox="1"/>
          <p:nvPr/>
        </p:nvSpPr>
        <p:spPr>
          <a:xfrm>
            <a:off x="2971800" y="1116600"/>
            <a:ext cx="8529900" cy="369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b="1" lang="en-US">
                <a:latin typeface="Twentieth Century"/>
                <a:ea typeface="Twentieth Century"/>
                <a:cs typeface="Twentieth Century"/>
                <a:sym typeface="Twentieth Century"/>
              </a:rPr>
              <a:t>Why did we choose this dataset?</a:t>
            </a:r>
            <a:endParaRPr b="1">
              <a:latin typeface="Twentieth Century"/>
              <a:ea typeface="Twentieth Century"/>
              <a:cs typeface="Twentieth Century"/>
              <a:sym typeface="Twentieth Century"/>
            </a:endParaRPr>
          </a:p>
          <a:p>
            <a:pPr indent="0" lvl="0" marL="0" rtl="0" algn="l">
              <a:spcBef>
                <a:spcPts val="0"/>
              </a:spcBef>
              <a:spcAft>
                <a:spcPts val="0"/>
              </a:spcAft>
              <a:buSzPts val="1100"/>
              <a:buNone/>
            </a:pPr>
            <a:r>
              <a:rPr lang="en-US">
                <a:latin typeface="Twentieth Century"/>
                <a:ea typeface="Twentieth Century"/>
                <a:cs typeface="Twentieth Century"/>
                <a:sym typeface="Twentieth Century"/>
              </a:rPr>
              <a:t>The original dataset consisted of 162 whole mount slide images of Breast Cancer (BCa) specimens scanned at 40x. From that, </a:t>
            </a:r>
            <a:r>
              <a:rPr b="1" lang="en-US">
                <a:latin typeface="Twentieth Century"/>
                <a:ea typeface="Twentieth Century"/>
                <a:cs typeface="Twentieth Century"/>
                <a:sym typeface="Twentieth Century"/>
              </a:rPr>
              <a:t>277,524 patches of size 50 x 50</a:t>
            </a:r>
            <a:r>
              <a:rPr lang="en-US">
                <a:latin typeface="Twentieth Century"/>
                <a:ea typeface="Twentieth Century"/>
                <a:cs typeface="Twentieth Century"/>
                <a:sym typeface="Twentieth Century"/>
              </a:rPr>
              <a:t> were extracted (198,738 IDC negative and 78,786 IDC positive). Each patch’s file name is of the format: uxXyYclassC.png — &gt; example 10253idx5x1351y1101class0.png . Where u is the patient ID (10253idx5), X is the x-coordinate of where this patch was cropped from, Y is the y-coordinate of where this patch was cropped from, and C indicates the class where 0 is non-IDC and 1 is IDC.</a:t>
            </a:r>
            <a:endParaRPr>
              <a:latin typeface="Twentieth Century"/>
              <a:ea typeface="Twentieth Century"/>
              <a:cs typeface="Twentieth Century"/>
              <a:sym typeface="Twentieth Century"/>
            </a:endParaRPr>
          </a:p>
          <a:p>
            <a:pPr indent="0" lvl="0" marL="0" rtl="0" algn="l">
              <a:spcBef>
                <a:spcPts val="0"/>
              </a:spcBef>
              <a:spcAft>
                <a:spcPts val="0"/>
              </a:spcAft>
              <a:buNone/>
            </a:pPr>
            <a:r>
              <a:t/>
            </a:r>
            <a:endParaRPr>
              <a:latin typeface="Twentieth Century"/>
              <a:ea typeface="Twentieth Century"/>
              <a:cs typeface="Twentieth Century"/>
              <a:sym typeface="Twentieth Century"/>
            </a:endParaRPr>
          </a:p>
        </p:txBody>
      </p:sp>
      <p:pic>
        <p:nvPicPr>
          <p:cNvPr id="283" name="Google Shape;283;p17"/>
          <p:cNvPicPr preferRelativeResize="0"/>
          <p:nvPr/>
        </p:nvPicPr>
        <p:blipFill>
          <a:blip r:embed="rId5">
            <a:alphaModFix/>
          </a:blip>
          <a:stretch>
            <a:fillRect/>
          </a:stretch>
        </p:blipFill>
        <p:spPr>
          <a:xfrm>
            <a:off x="8377751" y="477975"/>
            <a:ext cx="467888" cy="510975"/>
          </a:xfrm>
          <a:prstGeom prst="rect">
            <a:avLst/>
          </a:prstGeom>
          <a:noFill/>
          <a:ln>
            <a:noFill/>
          </a:ln>
        </p:spPr>
      </p:pic>
      <p:sp>
        <p:nvSpPr>
          <p:cNvPr id="284" name="Google Shape;284;p17"/>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285" name="Google Shape;285;p17"/>
          <p:cNvPicPr preferRelativeResize="0"/>
          <p:nvPr/>
        </p:nvPicPr>
        <p:blipFill>
          <a:blip r:embed="rId4">
            <a:alphaModFix/>
          </a:blip>
          <a:stretch>
            <a:fillRect/>
          </a:stretch>
        </p:blipFill>
        <p:spPr>
          <a:xfrm>
            <a:off x="8926250" y="537550"/>
            <a:ext cx="2181076" cy="510971"/>
          </a:xfrm>
          <a:prstGeom prst="rect">
            <a:avLst/>
          </a:prstGeom>
          <a:noFill/>
          <a:ln>
            <a:noFill/>
          </a:ln>
        </p:spPr>
      </p:pic>
      <p:grpSp>
        <p:nvGrpSpPr>
          <p:cNvPr id="286" name="Google Shape;286;p17"/>
          <p:cNvGrpSpPr/>
          <p:nvPr/>
        </p:nvGrpSpPr>
        <p:grpSpPr>
          <a:xfrm>
            <a:off x="11023550" y="2248541"/>
            <a:ext cx="1168400" cy="2360918"/>
            <a:chOff x="13080925" y="3385966"/>
            <a:chExt cx="1168400" cy="2360918"/>
          </a:xfrm>
        </p:grpSpPr>
        <p:sp>
          <p:nvSpPr>
            <p:cNvPr id="287" name="Google Shape;287;p17"/>
            <p:cNvSpPr/>
            <p:nvPr/>
          </p:nvSpPr>
          <p:spPr>
            <a:xfrm>
              <a:off x="13080925" y="3385966"/>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8" name="Google Shape;288;p17"/>
            <p:cNvSpPr txBox="1"/>
            <p:nvPr/>
          </p:nvSpPr>
          <p:spPr>
            <a:xfrm rot="-5400000">
              <a:off x="12930150" y="4304867"/>
              <a:ext cx="1992000" cy="523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rgbClr val="F0EEF0"/>
                  </a:solidFill>
                  <a:latin typeface="Twentieth Century"/>
                  <a:ea typeface="Twentieth Century"/>
                  <a:cs typeface="Twentieth Century"/>
                  <a:sym typeface="Twentieth Century"/>
                </a:rPr>
                <a:t>background</a:t>
              </a:r>
              <a:endParaRPr/>
            </a:p>
          </p:txBody>
        </p:sp>
        <p:pic>
          <p:nvPicPr>
            <p:cNvPr id="289" name="Google Shape;289;p17"/>
            <p:cNvPicPr preferRelativeResize="0"/>
            <p:nvPr/>
          </p:nvPicPr>
          <p:blipFill rotWithShape="1">
            <a:blip r:embed="rId3">
              <a:alphaModFix/>
            </a:blip>
            <a:srcRect b="0" l="0" r="0" t="0"/>
            <a:stretch/>
          </p:blipFill>
          <p:spPr>
            <a:xfrm rot="-5400000">
              <a:off x="13187324" y="4295998"/>
              <a:ext cx="530600" cy="530600"/>
            </a:xfrm>
            <a:prstGeom prst="rect">
              <a:avLst/>
            </a:prstGeom>
            <a:noFill/>
            <a:ln>
              <a:noFill/>
            </a:ln>
          </p:spPr>
        </p:pic>
      </p:grpSp>
      <p:pic>
        <p:nvPicPr>
          <p:cNvPr id="290" name="Google Shape;290;p17"/>
          <p:cNvPicPr preferRelativeResize="0"/>
          <p:nvPr/>
        </p:nvPicPr>
        <p:blipFill>
          <a:blip r:embed="rId6">
            <a:alphaModFix/>
          </a:blip>
          <a:stretch>
            <a:fillRect/>
          </a:stretch>
        </p:blipFill>
        <p:spPr>
          <a:xfrm>
            <a:off x="3209550" y="2553350"/>
            <a:ext cx="6452275" cy="403266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grpSp>
        <p:nvGrpSpPr>
          <p:cNvPr id="295" name="Google Shape;295;p18"/>
          <p:cNvGrpSpPr/>
          <p:nvPr/>
        </p:nvGrpSpPr>
        <p:grpSpPr>
          <a:xfrm>
            <a:off x="-290920" y="0"/>
            <a:ext cx="12483000" cy="6858000"/>
            <a:chOff x="-290920" y="0"/>
            <a:chExt cx="12483000" cy="6858000"/>
          </a:xfrm>
        </p:grpSpPr>
        <p:sp>
          <p:nvSpPr>
            <p:cNvPr id="296" name="Google Shape;296;p18"/>
            <p:cNvSpPr/>
            <p:nvPr/>
          </p:nvSpPr>
          <p:spPr>
            <a:xfrm>
              <a:off x="-290920" y="0"/>
              <a:ext cx="124830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7" name="Google Shape;297;p18"/>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8" name="Google Shape;298;p18"/>
            <p:cNvSpPr txBox="1"/>
            <p:nvPr/>
          </p:nvSpPr>
          <p:spPr>
            <a:xfrm rot="-5400000">
              <a:off x="10872852" y="32870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299" name="Google Shape;299;p18"/>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300" name="Google Shape;300;p18"/>
          <p:cNvGrpSpPr/>
          <p:nvPr/>
        </p:nvGrpSpPr>
        <p:grpSpPr>
          <a:xfrm>
            <a:off x="226788" y="-2"/>
            <a:ext cx="11487414" cy="6858000"/>
            <a:chOff x="213096" y="0"/>
            <a:chExt cx="11487414" cy="6858000"/>
          </a:xfrm>
        </p:grpSpPr>
        <p:sp>
          <p:nvSpPr>
            <p:cNvPr id="301" name="Google Shape;301;p18"/>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2" name="Google Shape;302;p18"/>
            <p:cNvSpPr/>
            <p:nvPr/>
          </p:nvSpPr>
          <p:spPr>
            <a:xfrm>
              <a:off x="1053211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3" name="Google Shape;303;p18"/>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results</a:t>
              </a:r>
              <a:endParaRPr/>
            </a:p>
          </p:txBody>
        </p:sp>
        <p:pic>
          <p:nvPicPr>
            <p:cNvPr id="304" name="Google Shape;304;p18"/>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305" name="Google Shape;305;p18"/>
          <p:cNvGrpSpPr/>
          <p:nvPr/>
        </p:nvGrpSpPr>
        <p:grpSpPr>
          <a:xfrm>
            <a:off x="-7847639" y="0"/>
            <a:ext cx="9961200" cy="6858000"/>
            <a:chOff x="491575" y="0"/>
            <a:chExt cx="9961200" cy="6858000"/>
          </a:xfrm>
        </p:grpSpPr>
        <p:sp>
          <p:nvSpPr>
            <p:cNvPr id="306" name="Google Shape;306;p18"/>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7" name="Google Shape;307;p18"/>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8" name="Google Shape;308;p18"/>
            <p:cNvSpPr txBox="1"/>
            <p:nvPr/>
          </p:nvSpPr>
          <p:spPr>
            <a:xfrm rot="-5400000">
              <a:off x="9117190"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309" name="Google Shape;309;p18"/>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310" name="Google Shape;310;p18"/>
          <p:cNvGrpSpPr/>
          <p:nvPr/>
        </p:nvGrpSpPr>
        <p:grpSpPr>
          <a:xfrm>
            <a:off x="-7985197" y="0"/>
            <a:ext cx="9574200" cy="6858000"/>
            <a:chOff x="491575" y="0"/>
            <a:chExt cx="9574200" cy="6858000"/>
          </a:xfrm>
        </p:grpSpPr>
        <p:sp>
          <p:nvSpPr>
            <p:cNvPr id="311" name="Google Shape;311;p18"/>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2" name="Google Shape;312;p18"/>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3" name="Google Shape;313;p18"/>
            <p:cNvSpPr txBox="1"/>
            <p:nvPr/>
          </p:nvSpPr>
          <p:spPr>
            <a:xfrm rot="-5400000">
              <a:off x="8746513"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314" name="Google Shape;314;p18"/>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315" name="Google Shape;315;p18"/>
          <p:cNvSpPr/>
          <p:nvPr/>
        </p:nvSpPr>
        <p:spPr>
          <a:xfrm>
            <a:off x="-7962177" y="-1"/>
            <a:ext cx="57813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16" name="Google Shape;316;p18"/>
          <p:cNvGrpSpPr/>
          <p:nvPr/>
        </p:nvGrpSpPr>
        <p:grpSpPr>
          <a:xfrm>
            <a:off x="-7638543" y="-1"/>
            <a:ext cx="8692331" cy="6858000"/>
            <a:chOff x="718505" y="-1"/>
            <a:chExt cx="8692331" cy="6858000"/>
          </a:xfrm>
        </p:grpSpPr>
        <p:sp>
          <p:nvSpPr>
            <p:cNvPr id="317" name="Google Shape;317;p18"/>
            <p:cNvSpPr/>
            <p:nvPr/>
          </p:nvSpPr>
          <p:spPr>
            <a:xfrm>
              <a:off x="718505" y="-1"/>
              <a:ext cx="8692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8" name="Google Shape;318;p18"/>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9" name="Google Shape;319;p18"/>
            <p:cNvSpPr txBox="1"/>
            <p:nvPr/>
          </p:nvSpPr>
          <p:spPr>
            <a:xfrm rot="-5400000">
              <a:off x="8091690"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320" name="Google Shape;320;p18"/>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321" name="Google Shape;321;p18"/>
          <p:cNvSpPr/>
          <p:nvPr/>
        </p:nvSpPr>
        <p:spPr>
          <a:xfrm>
            <a:off x="-3389745" y="0"/>
            <a:ext cx="15581700" cy="249300"/>
          </a:xfrm>
          <a:prstGeom prst="rect">
            <a:avLst/>
          </a:prstGeom>
          <a:solidFill>
            <a:srgbClr val="FF5969"/>
          </a:solidFill>
          <a:ln cap="flat" cmpd="sng" w="12700">
            <a:solidFill>
              <a:srgbClr val="FF596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322" name="Google Shape;322;p18"/>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323" name="Google Shape;323;p18"/>
          <p:cNvPicPr preferRelativeResize="0"/>
          <p:nvPr/>
        </p:nvPicPr>
        <p:blipFill>
          <a:blip r:embed="rId4">
            <a:alphaModFix/>
          </a:blip>
          <a:stretch>
            <a:fillRect/>
          </a:stretch>
        </p:blipFill>
        <p:spPr>
          <a:xfrm>
            <a:off x="8926250" y="537550"/>
            <a:ext cx="2181076" cy="510971"/>
          </a:xfrm>
          <a:prstGeom prst="rect">
            <a:avLst/>
          </a:prstGeom>
          <a:noFill/>
          <a:ln>
            <a:noFill/>
          </a:ln>
        </p:spPr>
      </p:pic>
      <p:sp>
        <p:nvSpPr>
          <p:cNvPr id="324" name="Google Shape;324;p18"/>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325" name="Google Shape;325;p18"/>
          <p:cNvPicPr preferRelativeResize="0"/>
          <p:nvPr/>
        </p:nvPicPr>
        <p:blipFill>
          <a:blip r:embed="rId4">
            <a:alphaModFix/>
          </a:blip>
          <a:stretch>
            <a:fillRect/>
          </a:stretch>
        </p:blipFill>
        <p:spPr>
          <a:xfrm>
            <a:off x="8926250" y="537550"/>
            <a:ext cx="2181076" cy="510971"/>
          </a:xfrm>
          <a:prstGeom prst="rect">
            <a:avLst/>
          </a:prstGeom>
          <a:noFill/>
          <a:ln>
            <a:noFill/>
          </a:ln>
        </p:spPr>
      </p:pic>
      <p:pic>
        <p:nvPicPr>
          <p:cNvPr id="326" name="Google Shape;326;p18"/>
          <p:cNvPicPr preferRelativeResize="0"/>
          <p:nvPr/>
        </p:nvPicPr>
        <p:blipFill>
          <a:blip r:embed="rId5">
            <a:alphaModFix/>
          </a:blip>
          <a:stretch>
            <a:fillRect/>
          </a:stretch>
        </p:blipFill>
        <p:spPr>
          <a:xfrm>
            <a:off x="8377751" y="477975"/>
            <a:ext cx="467888" cy="510975"/>
          </a:xfrm>
          <a:prstGeom prst="rect">
            <a:avLst/>
          </a:prstGeom>
          <a:noFill/>
          <a:ln>
            <a:noFill/>
          </a:ln>
        </p:spPr>
      </p:pic>
      <p:sp>
        <p:nvSpPr>
          <p:cNvPr id="327" name="Google Shape;327;p18"/>
          <p:cNvSpPr txBox="1"/>
          <p:nvPr/>
        </p:nvSpPr>
        <p:spPr>
          <a:xfrm>
            <a:off x="4954309" y="1712000"/>
            <a:ext cx="6310800" cy="369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sz="1900">
                <a:latin typeface="Twentieth Century"/>
                <a:ea typeface="Twentieth Century"/>
                <a:cs typeface="Twentieth Century"/>
                <a:sym typeface="Twentieth Century"/>
              </a:rPr>
              <a:t>CNN Implementation Baseline (VGG 16 Architecture) </a:t>
            </a:r>
            <a:endParaRPr sz="1900">
              <a:latin typeface="Twentieth Century"/>
              <a:ea typeface="Twentieth Century"/>
              <a:cs typeface="Twentieth Century"/>
              <a:sym typeface="Twentieth Century"/>
            </a:endParaRPr>
          </a:p>
          <a:p>
            <a:pPr indent="0" lvl="0" marL="0" rtl="0" algn="l">
              <a:spcBef>
                <a:spcPts val="0"/>
              </a:spcBef>
              <a:spcAft>
                <a:spcPts val="0"/>
              </a:spcAft>
              <a:buNone/>
            </a:pPr>
            <a:r>
              <a:t/>
            </a:r>
            <a:endParaRPr sz="1700">
              <a:latin typeface="Twentieth Century"/>
              <a:ea typeface="Twentieth Century"/>
              <a:cs typeface="Twentieth Century"/>
              <a:sym typeface="Twentieth Century"/>
            </a:endParaRPr>
          </a:p>
        </p:txBody>
      </p:sp>
      <p:pic>
        <p:nvPicPr>
          <p:cNvPr id="328" name="Google Shape;328;p18"/>
          <p:cNvPicPr preferRelativeResize="0"/>
          <p:nvPr/>
        </p:nvPicPr>
        <p:blipFill>
          <a:blip r:embed="rId6">
            <a:alphaModFix/>
          </a:blip>
          <a:stretch>
            <a:fillRect/>
          </a:stretch>
        </p:blipFill>
        <p:spPr>
          <a:xfrm>
            <a:off x="5163225" y="2804350"/>
            <a:ext cx="5191775" cy="1992250"/>
          </a:xfrm>
          <a:prstGeom prst="rect">
            <a:avLst/>
          </a:prstGeom>
          <a:noFill/>
          <a:ln>
            <a:noFill/>
          </a:ln>
        </p:spPr>
      </p:pic>
      <p:sp>
        <p:nvSpPr>
          <p:cNvPr id="329" name="Google Shape;329;p18"/>
          <p:cNvSpPr txBox="1"/>
          <p:nvPr/>
        </p:nvSpPr>
        <p:spPr>
          <a:xfrm>
            <a:off x="5065475" y="5505450"/>
            <a:ext cx="6815700" cy="9684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Font typeface="Twentieth Century"/>
              <a:buChar char="-"/>
            </a:pPr>
            <a:r>
              <a:rPr b="1" lang="en-US" sz="1500">
                <a:solidFill>
                  <a:schemeClr val="dk1"/>
                </a:solidFill>
                <a:latin typeface="Twentieth Century"/>
                <a:ea typeface="Twentieth Century"/>
                <a:cs typeface="Twentieth Century"/>
                <a:sym typeface="Twentieth Century"/>
              </a:rPr>
              <a:t>Convolution Layer</a:t>
            </a:r>
            <a:endParaRPr b="1" sz="1500">
              <a:solidFill>
                <a:schemeClr val="dk1"/>
              </a:solidFill>
              <a:latin typeface="Twentieth Century"/>
              <a:ea typeface="Twentieth Century"/>
              <a:cs typeface="Twentieth Century"/>
              <a:sym typeface="Twentieth Century"/>
            </a:endParaRPr>
          </a:p>
          <a:p>
            <a:pPr indent="-323850" lvl="0" marL="457200" rtl="0" algn="l">
              <a:spcBef>
                <a:spcPts val="0"/>
              </a:spcBef>
              <a:spcAft>
                <a:spcPts val="0"/>
              </a:spcAft>
              <a:buClr>
                <a:schemeClr val="dk1"/>
              </a:buClr>
              <a:buSzPts val="1500"/>
              <a:buFont typeface="Twentieth Century"/>
              <a:buChar char="-"/>
            </a:pPr>
            <a:r>
              <a:rPr b="1" lang="en-US" sz="1500">
                <a:solidFill>
                  <a:schemeClr val="dk1"/>
                </a:solidFill>
                <a:latin typeface="Twentieth Century"/>
                <a:ea typeface="Twentieth Century"/>
                <a:cs typeface="Twentieth Century"/>
                <a:sym typeface="Twentieth Century"/>
              </a:rPr>
              <a:t>Pooling Layer (Subsampling)</a:t>
            </a:r>
            <a:endParaRPr b="1" sz="1500">
              <a:solidFill>
                <a:schemeClr val="dk1"/>
              </a:solidFill>
              <a:latin typeface="Twentieth Century"/>
              <a:ea typeface="Twentieth Century"/>
              <a:cs typeface="Twentieth Century"/>
              <a:sym typeface="Twentieth Century"/>
            </a:endParaRPr>
          </a:p>
          <a:p>
            <a:pPr indent="-323850" lvl="0" marL="457200" rtl="0" algn="l">
              <a:spcBef>
                <a:spcPts val="0"/>
              </a:spcBef>
              <a:spcAft>
                <a:spcPts val="0"/>
              </a:spcAft>
              <a:buClr>
                <a:schemeClr val="dk1"/>
              </a:buClr>
              <a:buSzPts val="1500"/>
              <a:buFont typeface="Twentieth Century"/>
              <a:buChar char="-"/>
            </a:pPr>
            <a:r>
              <a:rPr b="1" lang="en-US" sz="1500">
                <a:solidFill>
                  <a:schemeClr val="dk1"/>
                </a:solidFill>
                <a:latin typeface="Twentieth Century"/>
                <a:ea typeface="Twentieth Century"/>
                <a:cs typeface="Twentieth Century"/>
                <a:sym typeface="Twentieth Century"/>
              </a:rPr>
              <a:t>Full Connection Layer</a:t>
            </a:r>
            <a:endParaRPr b="1" sz="1500">
              <a:solidFill>
                <a:schemeClr val="dk1"/>
              </a:solidFill>
              <a:latin typeface="Twentieth Century"/>
              <a:ea typeface="Twentieth Century"/>
              <a:cs typeface="Twentieth Century"/>
              <a:sym typeface="Twentieth Century"/>
            </a:endParaRPr>
          </a:p>
        </p:txBody>
      </p:sp>
      <p:pic>
        <p:nvPicPr>
          <p:cNvPr id="330" name="Google Shape;330;p18"/>
          <p:cNvPicPr preferRelativeResize="0"/>
          <p:nvPr/>
        </p:nvPicPr>
        <p:blipFill>
          <a:blip r:embed="rId7">
            <a:alphaModFix/>
          </a:blip>
          <a:stretch>
            <a:fillRect/>
          </a:stretch>
        </p:blipFill>
        <p:spPr>
          <a:xfrm rot="5400000">
            <a:off x="1044626" y="2761875"/>
            <a:ext cx="5623024" cy="2196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grpSp>
        <p:nvGrpSpPr>
          <p:cNvPr id="335" name="Google Shape;335;p19"/>
          <p:cNvGrpSpPr/>
          <p:nvPr/>
        </p:nvGrpSpPr>
        <p:grpSpPr>
          <a:xfrm>
            <a:off x="-290920" y="0"/>
            <a:ext cx="12482921" cy="6858000"/>
            <a:chOff x="-290920" y="0"/>
            <a:chExt cx="12482921" cy="6858000"/>
          </a:xfrm>
        </p:grpSpPr>
        <p:sp>
          <p:nvSpPr>
            <p:cNvPr id="336" name="Google Shape;336;p19"/>
            <p:cNvSpPr/>
            <p:nvPr/>
          </p:nvSpPr>
          <p:spPr>
            <a:xfrm>
              <a:off x="-290920" y="0"/>
              <a:ext cx="1248292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7" name="Google Shape;337;p19"/>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8" name="Google Shape;338;p19"/>
            <p:cNvSpPr txBox="1"/>
            <p:nvPr/>
          </p:nvSpPr>
          <p:spPr>
            <a:xfrm rot="-5400000">
              <a:off x="10872792" y="3287067"/>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339" name="Google Shape;339;p19"/>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340" name="Google Shape;340;p19"/>
          <p:cNvGrpSpPr/>
          <p:nvPr/>
        </p:nvGrpSpPr>
        <p:grpSpPr>
          <a:xfrm>
            <a:off x="226788" y="-2"/>
            <a:ext cx="11487414" cy="6858000"/>
            <a:chOff x="213096" y="0"/>
            <a:chExt cx="11487414" cy="6858000"/>
          </a:xfrm>
        </p:grpSpPr>
        <p:sp>
          <p:nvSpPr>
            <p:cNvPr id="341" name="Google Shape;341;p19"/>
            <p:cNvSpPr/>
            <p:nvPr/>
          </p:nvSpPr>
          <p:spPr>
            <a:xfrm>
              <a:off x="213096" y="0"/>
              <a:ext cx="1144750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2" name="Google Shape;342;p19"/>
            <p:cNvSpPr/>
            <p:nvPr/>
          </p:nvSpPr>
          <p:spPr>
            <a:xfrm>
              <a:off x="1053211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3" name="Google Shape;343;p19"/>
            <p:cNvSpPr txBox="1"/>
            <p:nvPr/>
          </p:nvSpPr>
          <p:spPr>
            <a:xfrm rot="-5400000">
              <a:off x="10341391" y="3198167"/>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results</a:t>
              </a:r>
              <a:endParaRPr/>
            </a:p>
          </p:txBody>
        </p:sp>
        <p:pic>
          <p:nvPicPr>
            <p:cNvPr id="344" name="Google Shape;344;p19"/>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345" name="Google Shape;345;p19"/>
          <p:cNvGrpSpPr/>
          <p:nvPr/>
        </p:nvGrpSpPr>
        <p:grpSpPr>
          <a:xfrm>
            <a:off x="-7847639" y="0"/>
            <a:ext cx="9961092" cy="6858000"/>
            <a:chOff x="491575" y="0"/>
            <a:chExt cx="9961092" cy="6858000"/>
          </a:xfrm>
        </p:grpSpPr>
        <p:sp>
          <p:nvSpPr>
            <p:cNvPr id="346" name="Google Shape;346;p19"/>
            <p:cNvSpPr/>
            <p:nvPr/>
          </p:nvSpPr>
          <p:spPr>
            <a:xfrm>
              <a:off x="491575" y="0"/>
              <a:ext cx="9961092"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7" name="Google Shape;347;p19"/>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8" name="Google Shape;348;p19"/>
            <p:cNvSpPr txBox="1"/>
            <p:nvPr/>
          </p:nvSpPr>
          <p:spPr>
            <a:xfrm rot="-5400000">
              <a:off x="9117129" y="3281944"/>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349" name="Google Shape;349;p19"/>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350" name="Google Shape;350;p19"/>
          <p:cNvGrpSpPr/>
          <p:nvPr/>
        </p:nvGrpSpPr>
        <p:grpSpPr>
          <a:xfrm>
            <a:off x="-7985197" y="0"/>
            <a:ext cx="9574094" cy="6858000"/>
            <a:chOff x="491575" y="0"/>
            <a:chExt cx="9574094" cy="6858000"/>
          </a:xfrm>
        </p:grpSpPr>
        <p:sp>
          <p:nvSpPr>
            <p:cNvPr id="351" name="Google Shape;351;p19"/>
            <p:cNvSpPr/>
            <p:nvPr/>
          </p:nvSpPr>
          <p:spPr>
            <a:xfrm>
              <a:off x="491575" y="0"/>
              <a:ext cx="9574094"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2" name="Google Shape;352;p19"/>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3" name="Google Shape;353;p19"/>
            <p:cNvSpPr txBox="1"/>
            <p:nvPr/>
          </p:nvSpPr>
          <p:spPr>
            <a:xfrm rot="-5400000">
              <a:off x="8746453" y="3281943"/>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354" name="Google Shape;354;p19"/>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355" name="Google Shape;355;p19"/>
          <p:cNvSpPr/>
          <p:nvPr/>
        </p:nvSpPr>
        <p:spPr>
          <a:xfrm>
            <a:off x="-7962177" y="-1"/>
            <a:ext cx="5781368"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56" name="Google Shape;356;p19"/>
          <p:cNvGrpSpPr/>
          <p:nvPr/>
        </p:nvGrpSpPr>
        <p:grpSpPr>
          <a:xfrm>
            <a:off x="-7638543" y="-1"/>
            <a:ext cx="8692331" cy="6858000"/>
            <a:chOff x="718505" y="-1"/>
            <a:chExt cx="8692331" cy="6858000"/>
          </a:xfrm>
        </p:grpSpPr>
        <p:sp>
          <p:nvSpPr>
            <p:cNvPr id="357" name="Google Shape;357;p19"/>
            <p:cNvSpPr/>
            <p:nvPr/>
          </p:nvSpPr>
          <p:spPr>
            <a:xfrm>
              <a:off x="718505" y="-1"/>
              <a:ext cx="8692331" cy="6858000"/>
            </a:xfrm>
            <a:prstGeom prst="rect">
              <a:avLst/>
            </a:prstGeom>
            <a:solidFill>
              <a:srgbClr val="F0EEF0"/>
            </a:solidFill>
            <a:ln>
              <a:noFill/>
            </a:ln>
            <a:effectLst>
              <a:outerShdw blurRad="215900" sx="101000" rotWithShape="0" algn="l" dist="38100" sy="101000">
                <a:srgbClr val="595959">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8" name="Google Shape;358;p19"/>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9" name="Google Shape;359;p19"/>
            <p:cNvSpPr txBox="1"/>
            <p:nvPr/>
          </p:nvSpPr>
          <p:spPr>
            <a:xfrm rot="-5400000">
              <a:off x="8091629" y="3281942"/>
              <a:ext cx="1992086"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360" name="Google Shape;360;p19"/>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361" name="Google Shape;361;p19"/>
          <p:cNvSpPr/>
          <p:nvPr/>
        </p:nvSpPr>
        <p:spPr>
          <a:xfrm>
            <a:off x="-3389745" y="0"/>
            <a:ext cx="15581745" cy="249381"/>
          </a:xfrm>
          <a:prstGeom prst="rect">
            <a:avLst/>
          </a:prstGeom>
          <a:solidFill>
            <a:srgbClr val="FF5969"/>
          </a:solidFill>
          <a:ln cap="flat" cmpd="sng" w="12700">
            <a:solidFill>
              <a:srgbClr val="FF596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362" name="Google Shape;362;p19"/>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363" name="Google Shape;363;p19"/>
          <p:cNvPicPr preferRelativeResize="0"/>
          <p:nvPr/>
        </p:nvPicPr>
        <p:blipFill>
          <a:blip r:embed="rId4">
            <a:alphaModFix/>
          </a:blip>
          <a:stretch>
            <a:fillRect/>
          </a:stretch>
        </p:blipFill>
        <p:spPr>
          <a:xfrm>
            <a:off x="8926250" y="537550"/>
            <a:ext cx="2181076" cy="510971"/>
          </a:xfrm>
          <a:prstGeom prst="rect">
            <a:avLst/>
          </a:prstGeom>
          <a:noFill/>
          <a:ln>
            <a:noFill/>
          </a:ln>
        </p:spPr>
      </p:pic>
      <p:sp>
        <p:nvSpPr>
          <p:cNvPr id="364" name="Google Shape;364;p19"/>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365" name="Google Shape;365;p19"/>
          <p:cNvPicPr preferRelativeResize="0"/>
          <p:nvPr/>
        </p:nvPicPr>
        <p:blipFill>
          <a:blip r:embed="rId4">
            <a:alphaModFix/>
          </a:blip>
          <a:stretch>
            <a:fillRect/>
          </a:stretch>
        </p:blipFill>
        <p:spPr>
          <a:xfrm>
            <a:off x="8926250" y="537550"/>
            <a:ext cx="2181076" cy="510971"/>
          </a:xfrm>
          <a:prstGeom prst="rect">
            <a:avLst/>
          </a:prstGeom>
          <a:noFill/>
          <a:ln>
            <a:noFill/>
          </a:ln>
        </p:spPr>
      </p:pic>
      <p:pic>
        <p:nvPicPr>
          <p:cNvPr id="366" name="Google Shape;366;p19"/>
          <p:cNvPicPr preferRelativeResize="0"/>
          <p:nvPr/>
        </p:nvPicPr>
        <p:blipFill>
          <a:blip r:embed="rId5">
            <a:alphaModFix/>
          </a:blip>
          <a:stretch>
            <a:fillRect/>
          </a:stretch>
        </p:blipFill>
        <p:spPr>
          <a:xfrm>
            <a:off x="8377751" y="477975"/>
            <a:ext cx="467888" cy="510975"/>
          </a:xfrm>
          <a:prstGeom prst="rect">
            <a:avLst/>
          </a:prstGeom>
          <a:noFill/>
          <a:ln>
            <a:noFill/>
          </a:ln>
        </p:spPr>
      </p:pic>
      <p:pic>
        <p:nvPicPr>
          <p:cNvPr id="367" name="Google Shape;367;p19"/>
          <p:cNvPicPr preferRelativeResize="0"/>
          <p:nvPr/>
        </p:nvPicPr>
        <p:blipFill>
          <a:blip r:embed="rId6">
            <a:alphaModFix/>
          </a:blip>
          <a:stretch>
            <a:fillRect/>
          </a:stretch>
        </p:blipFill>
        <p:spPr>
          <a:xfrm>
            <a:off x="4000500" y="1704975"/>
            <a:ext cx="5901249" cy="3938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grpSp>
        <p:nvGrpSpPr>
          <p:cNvPr id="372" name="Google Shape;372;p20"/>
          <p:cNvGrpSpPr/>
          <p:nvPr/>
        </p:nvGrpSpPr>
        <p:grpSpPr>
          <a:xfrm>
            <a:off x="-290920" y="0"/>
            <a:ext cx="12483000" cy="6858000"/>
            <a:chOff x="-290920" y="0"/>
            <a:chExt cx="12483000" cy="6858000"/>
          </a:xfrm>
        </p:grpSpPr>
        <p:sp>
          <p:nvSpPr>
            <p:cNvPr id="373" name="Google Shape;373;p20"/>
            <p:cNvSpPr/>
            <p:nvPr/>
          </p:nvSpPr>
          <p:spPr>
            <a:xfrm>
              <a:off x="-290920" y="0"/>
              <a:ext cx="124830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4" name="Google Shape;374;p20"/>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5" name="Google Shape;375;p20"/>
            <p:cNvSpPr txBox="1"/>
            <p:nvPr/>
          </p:nvSpPr>
          <p:spPr>
            <a:xfrm rot="-5400000">
              <a:off x="10872852" y="32870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376" name="Google Shape;376;p20"/>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377" name="Google Shape;377;p20"/>
          <p:cNvGrpSpPr/>
          <p:nvPr/>
        </p:nvGrpSpPr>
        <p:grpSpPr>
          <a:xfrm>
            <a:off x="226788" y="-2"/>
            <a:ext cx="11487414" cy="6858000"/>
            <a:chOff x="213096" y="0"/>
            <a:chExt cx="11487414" cy="6858000"/>
          </a:xfrm>
        </p:grpSpPr>
        <p:sp>
          <p:nvSpPr>
            <p:cNvPr id="378" name="Google Shape;378;p20"/>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9" name="Google Shape;379;p20"/>
            <p:cNvSpPr/>
            <p:nvPr/>
          </p:nvSpPr>
          <p:spPr>
            <a:xfrm>
              <a:off x="1053211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0" name="Google Shape;380;p20"/>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results</a:t>
              </a:r>
              <a:endParaRPr/>
            </a:p>
          </p:txBody>
        </p:sp>
        <p:pic>
          <p:nvPicPr>
            <p:cNvPr id="381" name="Google Shape;381;p20"/>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382" name="Google Shape;382;p20"/>
          <p:cNvGrpSpPr/>
          <p:nvPr/>
        </p:nvGrpSpPr>
        <p:grpSpPr>
          <a:xfrm>
            <a:off x="-7847639" y="0"/>
            <a:ext cx="9961200" cy="6858000"/>
            <a:chOff x="491575" y="0"/>
            <a:chExt cx="9961200" cy="6858000"/>
          </a:xfrm>
        </p:grpSpPr>
        <p:sp>
          <p:nvSpPr>
            <p:cNvPr id="383" name="Google Shape;383;p20"/>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4" name="Google Shape;384;p20"/>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5" name="Google Shape;385;p20"/>
            <p:cNvSpPr txBox="1"/>
            <p:nvPr/>
          </p:nvSpPr>
          <p:spPr>
            <a:xfrm rot="-5400000">
              <a:off x="9117190"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386" name="Google Shape;386;p20"/>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387" name="Google Shape;387;p20"/>
          <p:cNvGrpSpPr/>
          <p:nvPr/>
        </p:nvGrpSpPr>
        <p:grpSpPr>
          <a:xfrm>
            <a:off x="-7985197" y="0"/>
            <a:ext cx="9574200" cy="6858000"/>
            <a:chOff x="491575" y="0"/>
            <a:chExt cx="9574200" cy="6858000"/>
          </a:xfrm>
        </p:grpSpPr>
        <p:sp>
          <p:nvSpPr>
            <p:cNvPr id="388" name="Google Shape;388;p20"/>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9" name="Google Shape;389;p20"/>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0" name="Google Shape;390;p20"/>
            <p:cNvSpPr txBox="1"/>
            <p:nvPr/>
          </p:nvSpPr>
          <p:spPr>
            <a:xfrm rot="-5400000">
              <a:off x="8746513"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391" name="Google Shape;391;p20"/>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392" name="Google Shape;392;p20"/>
          <p:cNvSpPr/>
          <p:nvPr/>
        </p:nvSpPr>
        <p:spPr>
          <a:xfrm>
            <a:off x="-7962177" y="-1"/>
            <a:ext cx="57813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93" name="Google Shape;393;p20"/>
          <p:cNvGrpSpPr/>
          <p:nvPr/>
        </p:nvGrpSpPr>
        <p:grpSpPr>
          <a:xfrm>
            <a:off x="-7638543" y="-1"/>
            <a:ext cx="8692331" cy="6858000"/>
            <a:chOff x="718505" y="-1"/>
            <a:chExt cx="8692331" cy="6858000"/>
          </a:xfrm>
        </p:grpSpPr>
        <p:sp>
          <p:nvSpPr>
            <p:cNvPr id="394" name="Google Shape;394;p20"/>
            <p:cNvSpPr/>
            <p:nvPr/>
          </p:nvSpPr>
          <p:spPr>
            <a:xfrm>
              <a:off x="718505" y="-1"/>
              <a:ext cx="8692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5" name="Google Shape;395;p20"/>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6" name="Google Shape;396;p20"/>
            <p:cNvSpPr txBox="1"/>
            <p:nvPr/>
          </p:nvSpPr>
          <p:spPr>
            <a:xfrm rot="-5400000">
              <a:off x="8091690"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397" name="Google Shape;397;p20"/>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398" name="Google Shape;398;p20"/>
          <p:cNvSpPr/>
          <p:nvPr/>
        </p:nvSpPr>
        <p:spPr>
          <a:xfrm>
            <a:off x="-3389745" y="0"/>
            <a:ext cx="15581700" cy="249300"/>
          </a:xfrm>
          <a:prstGeom prst="rect">
            <a:avLst/>
          </a:prstGeom>
          <a:solidFill>
            <a:srgbClr val="FF5969"/>
          </a:solidFill>
          <a:ln cap="flat" cmpd="sng" w="12700">
            <a:solidFill>
              <a:srgbClr val="FF596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399" name="Google Shape;399;p20"/>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400" name="Google Shape;400;p20"/>
          <p:cNvPicPr preferRelativeResize="0"/>
          <p:nvPr/>
        </p:nvPicPr>
        <p:blipFill>
          <a:blip r:embed="rId4">
            <a:alphaModFix/>
          </a:blip>
          <a:stretch>
            <a:fillRect/>
          </a:stretch>
        </p:blipFill>
        <p:spPr>
          <a:xfrm>
            <a:off x="8926250" y="537550"/>
            <a:ext cx="2181076" cy="510971"/>
          </a:xfrm>
          <a:prstGeom prst="rect">
            <a:avLst/>
          </a:prstGeom>
          <a:noFill/>
          <a:ln>
            <a:noFill/>
          </a:ln>
        </p:spPr>
      </p:pic>
      <p:sp>
        <p:nvSpPr>
          <p:cNvPr id="401" name="Google Shape;401;p20"/>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402" name="Google Shape;402;p20"/>
          <p:cNvPicPr preferRelativeResize="0"/>
          <p:nvPr/>
        </p:nvPicPr>
        <p:blipFill>
          <a:blip r:embed="rId4">
            <a:alphaModFix/>
          </a:blip>
          <a:stretch>
            <a:fillRect/>
          </a:stretch>
        </p:blipFill>
        <p:spPr>
          <a:xfrm>
            <a:off x="8926250" y="537550"/>
            <a:ext cx="2181076" cy="510971"/>
          </a:xfrm>
          <a:prstGeom prst="rect">
            <a:avLst/>
          </a:prstGeom>
          <a:noFill/>
          <a:ln>
            <a:noFill/>
          </a:ln>
        </p:spPr>
      </p:pic>
      <p:pic>
        <p:nvPicPr>
          <p:cNvPr id="403" name="Google Shape;403;p20"/>
          <p:cNvPicPr preferRelativeResize="0"/>
          <p:nvPr/>
        </p:nvPicPr>
        <p:blipFill>
          <a:blip r:embed="rId5">
            <a:alphaModFix/>
          </a:blip>
          <a:stretch>
            <a:fillRect/>
          </a:stretch>
        </p:blipFill>
        <p:spPr>
          <a:xfrm>
            <a:off x="8377751" y="477975"/>
            <a:ext cx="467888" cy="510975"/>
          </a:xfrm>
          <a:prstGeom prst="rect">
            <a:avLst/>
          </a:prstGeom>
          <a:noFill/>
          <a:ln>
            <a:noFill/>
          </a:ln>
        </p:spPr>
      </p:pic>
      <p:pic>
        <p:nvPicPr>
          <p:cNvPr id="404" name="Google Shape;404;p20"/>
          <p:cNvPicPr preferRelativeResize="0"/>
          <p:nvPr/>
        </p:nvPicPr>
        <p:blipFill>
          <a:blip r:embed="rId6">
            <a:alphaModFix/>
          </a:blip>
          <a:stretch>
            <a:fillRect/>
          </a:stretch>
        </p:blipFill>
        <p:spPr>
          <a:xfrm>
            <a:off x="2403612" y="1392438"/>
            <a:ext cx="3699525" cy="4073124"/>
          </a:xfrm>
          <a:prstGeom prst="rect">
            <a:avLst/>
          </a:prstGeom>
          <a:noFill/>
          <a:ln>
            <a:noFill/>
          </a:ln>
        </p:spPr>
      </p:pic>
      <p:pic>
        <p:nvPicPr>
          <p:cNvPr id="405" name="Google Shape;405;p20"/>
          <p:cNvPicPr preferRelativeResize="0"/>
          <p:nvPr/>
        </p:nvPicPr>
        <p:blipFill>
          <a:blip r:embed="rId7">
            <a:alphaModFix/>
          </a:blip>
          <a:stretch>
            <a:fillRect/>
          </a:stretch>
        </p:blipFill>
        <p:spPr>
          <a:xfrm>
            <a:off x="6245375" y="1624363"/>
            <a:ext cx="4210100" cy="36092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grpSp>
        <p:nvGrpSpPr>
          <p:cNvPr id="410" name="Google Shape;410;p21"/>
          <p:cNvGrpSpPr/>
          <p:nvPr/>
        </p:nvGrpSpPr>
        <p:grpSpPr>
          <a:xfrm>
            <a:off x="-290920" y="0"/>
            <a:ext cx="12483000" cy="6858000"/>
            <a:chOff x="-290920" y="0"/>
            <a:chExt cx="12483000" cy="6858000"/>
          </a:xfrm>
        </p:grpSpPr>
        <p:sp>
          <p:nvSpPr>
            <p:cNvPr id="411" name="Google Shape;411;p21"/>
            <p:cNvSpPr/>
            <p:nvPr/>
          </p:nvSpPr>
          <p:spPr>
            <a:xfrm>
              <a:off x="-290920" y="0"/>
              <a:ext cx="124830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2" name="Google Shape;412;p21"/>
            <p:cNvSpPr/>
            <p:nvPr/>
          </p:nvSpPr>
          <p:spPr>
            <a:xfrm>
              <a:off x="11023600" y="2337441"/>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3" name="Google Shape;413;p21"/>
            <p:cNvSpPr txBox="1"/>
            <p:nvPr/>
          </p:nvSpPr>
          <p:spPr>
            <a:xfrm rot="-5400000">
              <a:off x="10872852" y="32870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background</a:t>
              </a:r>
              <a:endParaRPr/>
            </a:p>
          </p:txBody>
        </p:sp>
        <p:pic>
          <p:nvPicPr>
            <p:cNvPr id="414" name="Google Shape;414;p21"/>
            <p:cNvPicPr preferRelativeResize="0"/>
            <p:nvPr/>
          </p:nvPicPr>
          <p:blipFill rotWithShape="1">
            <a:blip r:embed="rId3">
              <a:alphaModFix/>
            </a:blip>
            <a:srcRect b="0" l="0" r="0" t="0"/>
            <a:stretch/>
          </p:blipFill>
          <p:spPr>
            <a:xfrm rot="-5400000">
              <a:off x="11129999" y="3247473"/>
              <a:ext cx="530600" cy="530600"/>
            </a:xfrm>
            <a:prstGeom prst="rect">
              <a:avLst/>
            </a:prstGeom>
            <a:noFill/>
            <a:ln>
              <a:noFill/>
            </a:ln>
          </p:spPr>
        </p:pic>
      </p:grpSp>
      <p:grpSp>
        <p:nvGrpSpPr>
          <p:cNvPr id="415" name="Google Shape;415;p21"/>
          <p:cNvGrpSpPr/>
          <p:nvPr/>
        </p:nvGrpSpPr>
        <p:grpSpPr>
          <a:xfrm>
            <a:off x="226788" y="-2"/>
            <a:ext cx="11487414" cy="6858000"/>
            <a:chOff x="213096" y="0"/>
            <a:chExt cx="11487414" cy="6858000"/>
          </a:xfrm>
        </p:grpSpPr>
        <p:sp>
          <p:nvSpPr>
            <p:cNvPr id="416" name="Google Shape;416;p21"/>
            <p:cNvSpPr/>
            <p:nvPr/>
          </p:nvSpPr>
          <p:spPr>
            <a:xfrm>
              <a:off x="213096" y="0"/>
              <a:ext cx="114474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7" name="Google Shape;417;p21"/>
            <p:cNvSpPr/>
            <p:nvPr/>
          </p:nvSpPr>
          <p:spPr>
            <a:xfrm>
              <a:off x="1053211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8" name="Google Shape;418;p21"/>
            <p:cNvSpPr txBox="1"/>
            <p:nvPr/>
          </p:nvSpPr>
          <p:spPr>
            <a:xfrm rot="-5400000">
              <a:off x="10341452" y="3198193"/>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results</a:t>
              </a:r>
              <a:endParaRPr/>
            </a:p>
          </p:txBody>
        </p:sp>
        <p:pic>
          <p:nvPicPr>
            <p:cNvPr id="419" name="Google Shape;419;p21"/>
            <p:cNvPicPr preferRelativeResize="0"/>
            <p:nvPr/>
          </p:nvPicPr>
          <p:blipFill rotWithShape="1">
            <a:blip r:embed="rId3">
              <a:alphaModFix/>
            </a:blip>
            <a:srcRect b="0" l="0" r="0" t="0"/>
            <a:stretch/>
          </p:blipFill>
          <p:spPr>
            <a:xfrm rot="-5400000">
              <a:off x="10600933" y="3247473"/>
              <a:ext cx="530600" cy="530600"/>
            </a:xfrm>
            <a:prstGeom prst="rect">
              <a:avLst/>
            </a:prstGeom>
            <a:noFill/>
            <a:ln>
              <a:noFill/>
            </a:ln>
          </p:spPr>
        </p:pic>
      </p:grpSp>
      <p:grpSp>
        <p:nvGrpSpPr>
          <p:cNvPr id="420" name="Google Shape;420;p21"/>
          <p:cNvGrpSpPr/>
          <p:nvPr/>
        </p:nvGrpSpPr>
        <p:grpSpPr>
          <a:xfrm>
            <a:off x="-7847639" y="0"/>
            <a:ext cx="9961200" cy="6858000"/>
            <a:chOff x="491575" y="0"/>
            <a:chExt cx="9961200" cy="6858000"/>
          </a:xfrm>
        </p:grpSpPr>
        <p:sp>
          <p:nvSpPr>
            <p:cNvPr id="421" name="Google Shape;421;p21"/>
            <p:cNvSpPr/>
            <p:nvPr/>
          </p:nvSpPr>
          <p:spPr>
            <a:xfrm>
              <a:off x="491575" y="0"/>
              <a:ext cx="9961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2" name="Google Shape;422;p21"/>
            <p:cNvSpPr/>
            <p:nvPr/>
          </p:nvSpPr>
          <p:spPr>
            <a:xfrm>
              <a:off x="9284267"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3" name="Google Shape;423;p21"/>
            <p:cNvSpPr txBox="1"/>
            <p:nvPr/>
          </p:nvSpPr>
          <p:spPr>
            <a:xfrm rot="-5400000">
              <a:off x="9117190" y="3281970"/>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improvement</a:t>
              </a:r>
              <a:endParaRPr/>
            </a:p>
          </p:txBody>
        </p:sp>
        <p:pic>
          <p:nvPicPr>
            <p:cNvPr id="424" name="Google Shape;424;p21"/>
            <p:cNvPicPr preferRelativeResize="0"/>
            <p:nvPr/>
          </p:nvPicPr>
          <p:blipFill rotWithShape="1">
            <a:blip r:embed="rId3">
              <a:alphaModFix/>
            </a:blip>
            <a:srcRect b="0" l="0" r="0" t="0"/>
            <a:stretch/>
          </p:blipFill>
          <p:spPr>
            <a:xfrm rot="-5400000">
              <a:off x="9385467" y="3247473"/>
              <a:ext cx="530600" cy="530600"/>
            </a:xfrm>
            <a:prstGeom prst="rect">
              <a:avLst/>
            </a:prstGeom>
            <a:noFill/>
            <a:ln>
              <a:noFill/>
            </a:ln>
          </p:spPr>
        </p:pic>
      </p:grpSp>
      <p:grpSp>
        <p:nvGrpSpPr>
          <p:cNvPr id="425" name="Google Shape;425;p21"/>
          <p:cNvGrpSpPr/>
          <p:nvPr/>
        </p:nvGrpSpPr>
        <p:grpSpPr>
          <a:xfrm>
            <a:off x="-7985197" y="0"/>
            <a:ext cx="9574200" cy="6858000"/>
            <a:chOff x="491575" y="0"/>
            <a:chExt cx="9574200" cy="6858000"/>
          </a:xfrm>
        </p:grpSpPr>
        <p:sp>
          <p:nvSpPr>
            <p:cNvPr id="426" name="Google Shape;426;p21"/>
            <p:cNvSpPr/>
            <p:nvPr/>
          </p:nvSpPr>
          <p:spPr>
            <a:xfrm>
              <a:off x="491575" y="0"/>
              <a:ext cx="9574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7" name="Google Shape;427;p21"/>
            <p:cNvSpPr/>
            <p:nvPr/>
          </p:nvSpPr>
          <p:spPr>
            <a:xfrm>
              <a:off x="8897260" y="2337440"/>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28" name="Google Shape;428;p21"/>
            <p:cNvSpPr txBox="1"/>
            <p:nvPr/>
          </p:nvSpPr>
          <p:spPr>
            <a:xfrm rot="-5400000">
              <a:off x="8746513"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rgbClr val="F0EEF0"/>
                  </a:solidFill>
                  <a:latin typeface="Twentieth Century"/>
                  <a:ea typeface="Twentieth Century"/>
                  <a:cs typeface="Twentieth Century"/>
                  <a:sym typeface="Twentieth Century"/>
                </a:rPr>
                <a:t>documentation</a:t>
              </a:r>
              <a:endParaRPr sz="1300"/>
            </a:p>
          </p:txBody>
        </p:sp>
        <p:pic>
          <p:nvPicPr>
            <p:cNvPr id="429" name="Google Shape;429;p21"/>
            <p:cNvPicPr preferRelativeResize="0"/>
            <p:nvPr/>
          </p:nvPicPr>
          <p:blipFill rotWithShape="1">
            <a:blip r:embed="rId3">
              <a:alphaModFix/>
            </a:blip>
            <a:srcRect b="0" l="0" r="0" t="0"/>
            <a:stretch/>
          </p:blipFill>
          <p:spPr>
            <a:xfrm rot="-5400000">
              <a:off x="8992269" y="3247473"/>
              <a:ext cx="530600" cy="530600"/>
            </a:xfrm>
            <a:prstGeom prst="rect">
              <a:avLst/>
            </a:prstGeom>
            <a:noFill/>
            <a:ln>
              <a:noFill/>
            </a:ln>
          </p:spPr>
        </p:pic>
      </p:grpSp>
      <p:sp>
        <p:nvSpPr>
          <p:cNvPr id="430" name="Google Shape;430;p21"/>
          <p:cNvSpPr/>
          <p:nvPr/>
        </p:nvSpPr>
        <p:spPr>
          <a:xfrm>
            <a:off x="-7962177" y="-1"/>
            <a:ext cx="57813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431" name="Google Shape;431;p21"/>
          <p:cNvGrpSpPr/>
          <p:nvPr/>
        </p:nvGrpSpPr>
        <p:grpSpPr>
          <a:xfrm>
            <a:off x="-7638543" y="-1"/>
            <a:ext cx="8692331" cy="6858000"/>
            <a:chOff x="718505" y="-1"/>
            <a:chExt cx="8692331" cy="6858000"/>
          </a:xfrm>
        </p:grpSpPr>
        <p:sp>
          <p:nvSpPr>
            <p:cNvPr id="432" name="Google Shape;432;p21"/>
            <p:cNvSpPr/>
            <p:nvPr/>
          </p:nvSpPr>
          <p:spPr>
            <a:xfrm>
              <a:off x="718505" y="-1"/>
              <a:ext cx="8692200" cy="6858000"/>
            </a:xfrm>
            <a:prstGeom prst="rect">
              <a:avLst/>
            </a:prstGeom>
            <a:solidFill>
              <a:srgbClr val="F0EEF0"/>
            </a:solidFill>
            <a:ln>
              <a:noFill/>
            </a:ln>
            <a:effectLst>
              <a:outerShdw blurRad="215900" sx="101000" rotWithShape="0" algn="l" dist="38100" sy="101000">
                <a:srgbClr val="595959">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3" name="Google Shape;433;p21"/>
            <p:cNvSpPr/>
            <p:nvPr/>
          </p:nvSpPr>
          <p:spPr>
            <a:xfrm>
              <a:off x="8242436" y="2337439"/>
              <a:ext cx="1168400" cy="2360918"/>
            </a:xfrm>
            <a:custGeom>
              <a:rect b="b" l="l" r="r" t="t"/>
              <a:pathLst>
                <a:path extrusionOk="0" h="2360918" w="1168400">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4" name="Google Shape;434;p21"/>
            <p:cNvSpPr txBox="1"/>
            <p:nvPr/>
          </p:nvSpPr>
          <p:spPr>
            <a:xfrm rot="-5400000">
              <a:off x="8091690" y="3281968"/>
              <a:ext cx="19920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F0EEF0"/>
                  </a:solidFill>
                  <a:latin typeface="Twentieth Century"/>
                  <a:ea typeface="Twentieth Century"/>
                  <a:cs typeface="Twentieth Century"/>
                  <a:sym typeface="Twentieth Century"/>
                </a:rPr>
                <a:t>conclusion</a:t>
              </a:r>
              <a:endParaRPr/>
            </a:p>
          </p:txBody>
        </p:sp>
        <p:pic>
          <p:nvPicPr>
            <p:cNvPr id="435" name="Google Shape;435;p21"/>
            <p:cNvPicPr preferRelativeResize="0"/>
            <p:nvPr/>
          </p:nvPicPr>
          <p:blipFill rotWithShape="1">
            <a:blip r:embed="rId3">
              <a:alphaModFix/>
            </a:blip>
            <a:srcRect b="0" l="0" r="0" t="0"/>
            <a:stretch/>
          </p:blipFill>
          <p:spPr>
            <a:xfrm rot="-5400000">
              <a:off x="8340472" y="3247473"/>
              <a:ext cx="530600" cy="530600"/>
            </a:xfrm>
            <a:prstGeom prst="rect">
              <a:avLst/>
            </a:prstGeom>
            <a:noFill/>
            <a:ln>
              <a:noFill/>
            </a:ln>
          </p:spPr>
        </p:pic>
      </p:grpSp>
      <p:sp>
        <p:nvSpPr>
          <p:cNvPr id="436" name="Google Shape;436;p21"/>
          <p:cNvSpPr/>
          <p:nvPr/>
        </p:nvSpPr>
        <p:spPr>
          <a:xfrm>
            <a:off x="-3389745" y="0"/>
            <a:ext cx="15581700" cy="249300"/>
          </a:xfrm>
          <a:prstGeom prst="rect">
            <a:avLst/>
          </a:prstGeom>
          <a:solidFill>
            <a:srgbClr val="FF5969"/>
          </a:solidFill>
          <a:ln cap="flat" cmpd="sng" w="12700">
            <a:solidFill>
              <a:srgbClr val="FF596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highlight>
                <a:srgbClr val="FFFF00"/>
              </a:highlight>
              <a:latin typeface="Calibri"/>
              <a:ea typeface="Calibri"/>
              <a:cs typeface="Calibri"/>
              <a:sym typeface="Calibri"/>
            </a:endParaRPr>
          </a:p>
        </p:txBody>
      </p:sp>
      <p:sp>
        <p:nvSpPr>
          <p:cNvPr id="437" name="Google Shape;437;p21"/>
          <p:cNvSpPr/>
          <p:nvPr/>
        </p:nvSpPr>
        <p:spPr>
          <a:xfrm>
            <a:off x="-3389745" y="0"/>
            <a:ext cx="15581700" cy="249300"/>
          </a:xfrm>
          <a:prstGeom prst="rect">
            <a:avLst/>
          </a:prstGeom>
          <a:solidFill>
            <a:srgbClr val="FF5969"/>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438" name="Google Shape;438;p21"/>
          <p:cNvPicPr preferRelativeResize="0"/>
          <p:nvPr/>
        </p:nvPicPr>
        <p:blipFill>
          <a:blip r:embed="rId4">
            <a:alphaModFix/>
          </a:blip>
          <a:stretch>
            <a:fillRect/>
          </a:stretch>
        </p:blipFill>
        <p:spPr>
          <a:xfrm>
            <a:off x="8926250" y="537550"/>
            <a:ext cx="2181076" cy="510971"/>
          </a:xfrm>
          <a:prstGeom prst="rect">
            <a:avLst/>
          </a:prstGeom>
          <a:noFill/>
          <a:ln>
            <a:noFill/>
          </a:ln>
        </p:spPr>
      </p:pic>
      <p:sp>
        <p:nvSpPr>
          <p:cNvPr id="439" name="Google Shape;439;p21"/>
          <p:cNvSpPr/>
          <p:nvPr/>
        </p:nvSpPr>
        <p:spPr>
          <a:xfrm>
            <a:off x="-3389745" y="0"/>
            <a:ext cx="15581700" cy="249300"/>
          </a:xfrm>
          <a:prstGeom prst="rect">
            <a:avLst/>
          </a:prstGeom>
          <a:solidFill>
            <a:srgbClr val="E592BA"/>
          </a:solidFill>
          <a:ln cap="flat" cmpd="sng" w="12700">
            <a:solidFill>
              <a:srgbClr val="EF307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highlight>
                <a:srgbClr val="FFFF00"/>
              </a:highlight>
              <a:latin typeface="Calibri"/>
              <a:ea typeface="Calibri"/>
              <a:cs typeface="Calibri"/>
              <a:sym typeface="Calibri"/>
            </a:endParaRPr>
          </a:p>
        </p:txBody>
      </p:sp>
      <p:pic>
        <p:nvPicPr>
          <p:cNvPr id="440" name="Google Shape;440;p21"/>
          <p:cNvPicPr preferRelativeResize="0"/>
          <p:nvPr/>
        </p:nvPicPr>
        <p:blipFill>
          <a:blip r:embed="rId4">
            <a:alphaModFix/>
          </a:blip>
          <a:stretch>
            <a:fillRect/>
          </a:stretch>
        </p:blipFill>
        <p:spPr>
          <a:xfrm>
            <a:off x="8926250" y="537550"/>
            <a:ext cx="2181076" cy="510971"/>
          </a:xfrm>
          <a:prstGeom prst="rect">
            <a:avLst/>
          </a:prstGeom>
          <a:noFill/>
          <a:ln>
            <a:noFill/>
          </a:ln>
        </p:spPr>
      </p:pic>
      <p:pic>
        <p:nvPicPr>
          <p:cNvPr id="441" name="Google Shape;441;p21"/>
          <p:cNvPicPr preferRelativeResize="0"/>
          <p:nvPr/>
        </p:nvPicPr>
        <p:blipFill>
          <a:blip r:embed="rId5">
            <a:alphaModFix/>
          </a:blip>
          <a:stretch>
            <a:fillRect/>
          </a:stretch>
        </p:blipFill>
        <p:spPr>
          <a:xfrm>
            <a:off x="8377751" y="477975"/>
            <a:ext cx="467888" cy="510975"/>
          </a:xfrm>
          <a:prstGeom prst="rect">
            <a:avLst/>
          </a:prstGeom>
          <a:noFill/>
          <a:ln>
            <a:noFill/>
          </a:ln>
        </p:spPr>
      </p:pic>
      <p:pic>
        <p:nvPicPr>
          <p:cNvPr id="442" name="Google Shape;442;p21"/>
          <p:cNvPicPr preferRelativeResize="0"/>
          <p:nvPr/>
        </p:nvPicPr>
        <p:blipFill rotWithShape="1">
          <a:blip r:embed="rId6">
            <a:alphaModFix/>
          </a:blip>
          <a:srcRect b="0" l="0" r="0" t="14420"/>
          <a:stretch/>
        </p:blipFill>
        <p:spPr>
          <a:xfrm>
            <a:off x="2362200" y="1370025"/>
            <a:ext cx="8063123" cy="4312724"/>
          </a:xfrm>
          <a:prstGeom prst="rect">
            <a:avLst/>
          </a:prstGeom>
          <a:noFill/>
          <a:ln>
            <a:noFill/>
          </a:ln>
        </p:spPr>
      </p:pic>
      <p:sp>
        <p:nvSpPr>
          <p:cNvPr id="443" name="Google Shape;443;p21"/>
          <p:cNvSpPr txBox="1"/>
          <p:nvPr/>
        </p:nvSpPr>
        <p:spPr>
          <a:xfrm>
            <a:off x="7167775" y="5577925"/>
            <a:ext cx="36756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500" u="sng">
                <a:solidFill>
                  <a:srgbClr val="0000FF"/>
                </a:solidFill>
                <a:latin typeface="Calibri"/>
                <a:ea typeface="Calibri"/>
                <a:cs typeface="Calibri"/>
                <a:sym typeface="Calibri"/>
                <a:hlinkClick r:id="rId7"/>
              </a:rPr>
              <a:t>https://bit.ly/bangkit-paper-review</a:t>
            </a:r>
            <a:endParaRPr b="1" sz="1500">
              <a:solidFill>
                <a:srgbClr val="0000FF"/>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FF5969"/>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